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sldIdLst>
    <p:sldId id="256" r:id="rId3"/>
    <p:sldId id="355" r:id="rId4"/>
    <p:sldId id="257" r:id="rId5"/>
    <p:sldId id="356" r:id="rId6"/>
    <p:sldId id="261" r:id="rId7"/>
    <p:sldId id="359" r:id="rId8"/>
    <p:sldId id="360" r:id="rId9"/>
    <p:sldId id="361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82" r:id="rId21"/>
    <p:sldId id="283" r:id="rId22"/>
    <p:sldId id="277" r:id="rId23"/>
    <p:sldId id="278" r:id="rId24"/>
    <p:sldId id="279" r:id="rId25"/>
    <p:sldId id="280" r:id="rId26"/>
    <p:sldId id="262" r:id="rId27"/>
    <p:sldId id="284" r:id="rId28"/>
    <p:sldId id="285" r:id="rId29"/>
    <p:sldId id="287" r:id="rId30"/>
    <p:sldId id="338" r:id="rId31"/>
    <p:sldId id="362" r:id="rId32"/>
    <p:sldId id="322" r:id="rId33"/>
    <p:sldId id="307" r:id="rId34"/>
    <p:sldId id="323" r:id="rId35"/>
    <p:sldId id="351" r:id="rId36"/>
    <p:sldId id="365" r:id="rId37"/>
    <p:sldId id="363" r:id="rId38"/>
    <p:sldId id="364" r:id="rId39"/>
    <p:sldId id="366" r:id="rId40"/>
    <p:sldId id="367" r:id="rId41"/>
    <p:sldId id="357" r:id="rId4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77"/>
    <p:restoredTop sz="94753"/>
  </p:normalViewPr>
  <p:slideViewPr>
    <p:cSldViewPr>
      <p:cViewPr varScale="1">
        <p:scale>
          <a:sx n="99" d="100"/>
          <a:sy n="99" d="100"/>
        </p:scale>
        <p:origin x="200" y="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4CA421-4BDF-467B-BD0A-E9F31C50499A}" type="doc">
      <dgm:prSet loTypeId="urn:microsoft.com/office/officeart/2005/8/layout/list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21B75D6-5CE8-4EBC-BA59-52B936D79C07}">
      <dgm:prSet custT="1"/>
      <dgm:spPr/>
      <dgm:t>
        <a:bodyPr/>
        <a:lstStyle/>
        <a:p>
          <a:r>
            <a:rPr lang="en-US" sz="1600" i="1"/>
            <a:t>Guido Caldarelli </a:t>
          </a:r>
          <a:endParaRPr lang="en-US" sz="1600"/>
        </a:p>
      </dgm:t>
    </dgm:pt>
    <dgm:pt modelId="{6E2ADB81-F3D4-4EAD-B098-E560A4872FAD}" type="parTrans" cxnId="{46E18F07-DF79-49D2-88AB-33683DC58F21}">
      <dgm:prSet/>
      <dgm:spPr/>
      <dgm:t>
        <a:bodyPr/>
        <a:lstStyle/>
        <a:p>
          <a:endParaRPr lang="en-US"/>
        </a:p>
      </dgm:t>
    </dgm:pt>
    <dgm:pt modelId="{58D302AC-A4EA-4A0B-B7BB-4151A2B0A666}" type="sibTrans" cxnId="{46E18F07-DF79-49D2-88AB-33683DC58F21}">
      <dgm:prSet/>
      <dgm:spPr/>
      <dgm:t>
        <a:bodyPr/>
        <a:lstStyle/>
        <a:p>
          <a:endParaRPr lang="en-US"/>
        </a:p>
      </dgm:t>
    </dgm:pt>
    <dgm:pt modelId="{0BDB453A-4E64-4898-83B9-9B5A413E52DD}">
      <dgm:prSet custT="1"/>
      <dgm:spPr/>
      <dgm:t>
        <a:bodyPr/>
        <a:lstStyle/>
        <a:p>
          <a:r>
            <a:rPr lang="en-US" sz="1050" i="1"/>
            <a:t>Istituto Sistemi Complessi CNR</a:t>
          </a:r>
          <a:endParaRPr lang="en-US" sz="1050"/>
        </a:p>
      </dgm:t>
    </dgm:pt>
    <dgm:pt modelId="{39174E9F-CDBF-49BD-B134-5ACDCF8E4AD6}" type="parTrans" cxnId="{0F8A92E1-81AE-473D-B844-5A74F9847E03}">
      <dgm:prSet/>
      <dgm:spPr/>
      <dgm:t>
        <a:bodyPr/>
        <a:lstStyle/>
        <a:p>
          <a:endParaRPr lang="en-US"/>
        </a:p>
      </dgm:t>
    </dgm:pt>
    <dgm:pt modelId="{98C2ECBB-0B05-42EC-92E8-16F74FA06FD5}" type="sibTrans" cxnId="{0F8A92E1-81AE-473D-B844-5A74F9847E03}">
      <dgm:prSet/>
      <dgm:spPr/>
      <dgm:t>
        <a:bodyPr/>
        <a:lstStyle/>
        <a:p>
          <a:endParaRPr lang="en-US"/>
        </a:p>
      </dgm:t>
    </dgm:pt>
    <dgm:pt modelId="{988B466A-7B3E-4615-9AE4-FBDF6B10E948}">
      <dgm:prSet custT="1"/>
      <dgm:spPr/>
      <dgm:t>
        <a:bodyPr/>
        <a:lstStyle/>
        <a:p>
          <a:r>
            <a:rPr lang="en-US" sz="1050" i="1"/>
            <a:t>DSMN Università di Venezia Ca’ Foscari</a:t>
          </a:r>
          <a:endParaRPr lang="en-US" sz="1050"/>
        </a:p>
      </dgm:t>
    </dgm:pt>
    <dgm:pt modelId="{29912FEF-6E9E-4877-8B26-155C814BB9F3}" type="parTrans" cxnId="{B23FD5FE-DF07-466E-928B-456A66B92C88}">
      <dgm:prSet/>
      <dgm:spPr/>
      <dgm:t>
        <a:bodyPr/>
        <a:lstStyle/>
        <a:p>
          <a:endParaRPr lang="en-US"/>
        </a:p>
      </dgm:t>
    </dgm:pt>
    <dgm:pt modelId="{1DD277C6-17A7-4227-BCFF-DCC3A3276F52}" type="sibTrans" cxnId="{B23FD5FE-DF07-466E-928B-456A66B92C88}">
      <dgm:prSet/>
      <dgm:spPr/>
      <dgm:t>
        <a:bodyPr/>
        <a:lstStyle/>
        <a:p>
          <a:endParaRPr lang="en-US"/>
        </a:p>
      </dgm:t>
    </dgm:pt>
    <dgm:pt modelId="{B8B3F374-58C9-4D63-8C78-1873C4AAD5EA}">
      <dgm:prSet custT="1"/>
      <dgm:spPr/>
      <dgm:t>
        <a:bodyPr/>
        <a:lstStyle/>
        <a:p>
          <a:r>
            <a:rPr lang="en-US" sz="1050" i="1"/>
            <a:t>ECLT, Venezia </a:t>
          </a:r>
          <a:endParaRPr lang="en-US" sz="1050"/>
        </a:p>
      </dgm:t>
    </dgm:pt>
    <dgm:pt modelId="{68EA01A3-D0EC-4470-BE75-5E0FD61C553E}" type="parTrans" cxnId="{D19BF6F3-0951-4A83-BC78-87328FF87047}">
      <dgm:prSet/>
      <dgm:spPr/>
      <dgm:t>
        <a:bodyPr/>
        <a:lstStyle/>
        <a:p>
          <a:endParaRPr lang="en-US"/>
        </a:p>
      </dgm:t>
    </dgm:pt>
    <dgm:pt modelId="{10BF5D79-B393-41B7-A777-D3AA2FAECBE2}" type="sibTrans" cxnId="{D19BF6F3-0951-4A83-BC78-87328FF87047}">
      <dgm:prSet/>
      <dgm:spPr/>
      <dgm:t>
        <a:bodyPr/>
        <a:lstStyle/>
        <a:p>
          <a:endParaRPr lang="en-US"/>
        </a:p>
      </dgm:t>
    </dgm:pt>
    <dgm:pt modelId="{D451DA67-D291-BB4A-8204-A1A2EC469B79}" type="pres">
      <dgm:prSet presAssocID="{644CA421-4BDF-467B-BD0A-E9F31C50499A}" presName="linear" presStyleCnt="0">
        <dgm:presLayoutVars>
          <dgm:dir/>
          <dgm:animLvl val="lvl"/>
          <dgm:resizeHandles val="exact"/>
        </dgm:presLayoutVars>
      </dgm:prSet>
      <dgm:spPr/>
    </dgm:pt>
    <dgm:pt modelId="{7222E8DF-4641-2942-8C87-81F1B960E06D}" type="pres">
      <dgm:prSet presAssocID="{121B75D6-5CE8-4EBC-BA59-52B936D79C07}" presName="parentLin" presStyleCnt="0"/>
      <dgm:spPr/>
    </dgm:pt>
    <dgm:pt modelId="{4BBA380D-16E1-104B-B0A5-F62E65D14A19}" type="pres">
      <dgm:prSet presAssocID="{121B75D6-5CE8-4EBC-BA59-52B936D79C07}" presName="parentLeftMargin" presStyleLbl="node1" presStyleIdx="0" presStyleCnt="4"/>
      <dgm:spPr/>
    </dgm:pt>
    <dgm:pt modelId="{BA3396E6-260E-AF4C-B343-9361E1381F70}" type="pres">
      <dgm:prSet presAssocID="{121B75D6-5CE8-4EBC-BA59-52B936D79C0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54F4B61-3474-5840-8DB5-83E0DBCCBF1C}" type="pres">
      <dgm:prSet presAssocID="{121B75D6-5CE8-4EBC-BA59-52B936D79C07}" presName="negativeSpace" presStyleCnt="0"/>
      <dgm:spPr/>
    </dgm:pt>
    <dgm:pt modelId="{3206D33E-644C-C345-A58A-8508C8FBEB44}" type="pres">
      <dgm:prSet presAssocID="{121B75D6-5CE8-4EBC-BA59-52B936D79C07}" presName="childText" presStyleLbl="conFgAcc1" presStyleIdx="0" presStyleCnt="4">
        <dgm:presLayoutVars>
          <dgm:bulletEnabled val="1"/>
        </dgm:presLayoutVars>
      </dgm:prSet>
      <dgm:spPr/>
    </dgm:pt>
    <dgm:pt modelId="{057AE86C-CAD7-C347-B3C9-D567A8B95C32}" type="pres">
      <dgm:prSet presAssocID="{58D302AC-A4EA-4A0B-B7BB-4151A2B0A666}" presName="spaceBetweenRectangles" presStyleCnt="0"/>
      <dgm:spPr/>
    </dgm:pt>
    <dgm:pt modelId="{CB08CC16-B70A-EC42-AA24-F7F28E8E8E8B}" type="pres">
      <dgm:prSet presAssocID="{0BDB453A-4E64-4898-83B9-9B5A413E52DD}" presName="parentLin" presStyleCnt="0"/>
      <dgm:spPr/>
    </dgm:pt>
    <dgm:pt modelId="{DBE223E6-E7AF-4048-B932-0CBDF12ECF6E}" type="pres">
      <dgm:prSet presAssocID="{0BDB453A-4E64-4898-83B9-9B5A413E52DD}" presName="parentLeftMargin" presStyleLbl="node1" presStyleIdx="0" presStyleCnt="4"/>
      <dgm:spPr/>
    </dgm:pt>
    <dgm:pt modelId="{D245DD51-D948-9945-9406-FBE706F28474}" type="pres">
      <dgm:prSet presAssocID="{0BDB453A-4E64-4898-83B9-9B5A413E52D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CE6A738-768A-C04A-8442-56EEF01DCD0C}" type="pres">
      <dgm:prSet presAssocID="{0BDB453A-4E64-4898-83B9-9B5A413E52DD}" presName="negativeSpace" presStyleCnt="0"/>
      <dgm:spPr/>
    </dgm:pt>
    <dgm:pt modelId="{E5B7332A-4EE9-B845-B693-AB9997DB29C8}" type="pres">
      <dgm:prSet presAssocID="{0BDB453A-4E64-4898-83B9-9B5A413E52DD}" presName="childText" presStyleLbl="conFgAcc1" presStyleIdx="1" presStyleCnt="4">
        <dgm:presLayoutVars>
          <dgm:bulletEnabled val="1"/>
        </dgm:presLayoutVars>
      </dgm:prSet>
      <dgm:spPr/>
    </dgm:pt>
    <dgm:pt modelId="{F8ECC73F-9445-AD49-8346-FE41570F616E}" type="pres">
      <dgm:prSet presAssocID="{98C2ECBB-0B05-42EC-92E8-16F74FA06FD5}" presName="spaceBetweenRectangles" presStyleCnt="0"/>
      <dgm:spPr/>
    </dgm:pt>
    <dgm:pt modelId="{ABDAD1A8-8840-0C46-B5D7-B179567B0A65}" type="pres">
      <dgm:prSet presAssocID="{988B466A-7B3E-4615-9AE4-FBDF6B10E948}" presName="parentLin" presStyleCnt="0"/>
      <dgm:spPr/>
    </dgm:pt>
    <dgm:pt modelId="{FB170934-4729-2145-863E-3792F9A7258F}" type="pres">
      <dgm:prSet presAssocID="{988B466A-7B3E-4615-9AE4-FBDF6B10E948}" presName="parentLeftMargin" presStyleLbl="node1" presStyleIdx="1" presStyleCnt="4"/>
      <dgm:spPr/>
    </dgm:pt>
    <dgm:pt modelId="{51F96702-069D-C44D-84AE-EC798C2829C3}" type="pres">
      <dgm:prSet presAssocID="{988B466A-7B3E-4615-9AE4-FBDF6B10E94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78F0186-BB14-B24D-AD70-B56338C22993}" type="pres">
      <dgm:prSet presAssocID="{988B466A-7B3E-4615-9AE4-FBDF6B10E948}" presName="negativeSpace" presStyleCnt="0"/>
      <dgm:spPr/>
    </dgm:pt>
    <dgm:pt modelId="{6C46100A-24D5-7D48-8F6C-9CBAD76B29FF}" type="pres">
      <dgm:prSet presAssocID="{988B466A-7B3E-4615-9AE4-FBDF6B10E948}" presName="childText" presStyleLbl="conFgAcc1" presStyleIdx="2" presStyleCnt="4">
        <dgm:presLayoutVars>
          <dgm:bulletEnabled val="1"/>
        </dgm:presLayoutVars>
      </dgm:prSet>
      <dgm:spPr/>
    </dgm:pt>
    <dgm:pt modelId="{7881CC9C-7562-874E-B84D-EA8D3F2DF6BC}" type="pres">
      <dgm:prSet presAssocID="{1DD277C6-17A7-4227-BCFF-DCC3A3276F52}" presName="spaceBetweenRectangles" presStyleCnt="0"/>
      <dgm:spPr/>
    </dgm:pt>
    <dgm:pt modelId="{5B5C41E7-290F-AC40-AC84-8022CFEF4257}" type="pres">
      <dgm:prSet presAssocID="{B8B3F374-58C9-4D63-8C78-1873C4AAD5EA}" presName="parentLin" presStyleCnt="0"/>
      <dgm:spPr/>
    </dgm:pt>
    <dgm:pt modelId="{65333750-9B6E-394A-AA4A-B6F018A6EB1F}" type="pres">
      <dgm:prSet presAssocID="{B8B3F374-58C9-4D63-8C78-1873C4AAD5EA}" presName="parentLeftMargin" presStyleLbl="node1" presStyleIdx="2" presStyleCnt="4"/>
      <dgm:spPr/>
    </dgm:pt>
    <dgm:pt modelId="{A2B0AB1D-F60A-A944-BB4F-AF02CEDC8A03}" type="pres">
      <dgm:prSet presAssocID="{B8B3F374-58C9-4D63-8C78-1873C4AAD5E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2282294-ADC4-B544-8675-8DA0FF196DAB}" type="pres">
      <dgm:prSet presAssocID="{B8B3F374-58C9-4D63-8C78-1873C4AAD5EA}" presName="negativeSpace" presStyleCnt="0"/>
      <dgm:spPr/>
    </dgm:pt>
    <dgm:pt modelId="{0D4E4BB4-D26F-FB44-9C3D-8A26AC9FB925}" type="pres">
      <dgm:prSet presAssocID="{B8B3F374-58C9-4D63-8C78-1873C4AAD5E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6E18F07-DF79-49D2-88AB-33683DC58F21}" srcId="{644CA421-4BDF-467B-BD0A-E9F31C50499A}" destId="{121B75D6-5CE8-4EBC-BA59-52B936D79C07}" srcOrd="0" destOrd="0" parTransId="{6E2ADB81-F3D4-4EAD-B098-E560A4872FAD}" sibTransId="{58D302AC-A4EA-4A0B-B7BB-4151A2B0A666}"/>
    <dgm:cxn modelId="{F367D113-1622-714A-A47D-84824CB274D8}" type="presOf" srcId="{988B466A-7B3E-4615-9AE4-FBDF6B10E948}" destId="{51F96702-069D-C44D-84AE-EC798C2829C3}" srcOrd="1" destOrd="0" presId="urn:microsoft.com/office/officeart/2005/8/layout/list1"/>
    <dgm:cxn modelId="{5B097749-BB8E-1448-A38E-DDC47F6D22F3}" type="presOf" srcId="{B8B3F374-58C9-4D63-8C78-1873C4AAD5EA}" destId="{65333750-9B6E-394A-AA4A-B6F018A6EB1F}" srcOrd="0" destOrd="0" presId="urn:microsoft.com/office/officeart/2005/8/layout/list1"/>
    <dgm:cxn modelId="{A083F972-8B87-F144-AA1D-DC57DD98E3D9}" type="presOf" srcId="{0BDB453A-4E64-4898-83B9-9B5A413E52DD}" destId="{D245DD51-D948-9945-9406-FBE706F28474}" srcOrd="1" destOrd="0" presId="urn:microsoft.com/office/officeart/2005/8/layout/list1"/>
    <dgm:cxn modelId="{EFC7018D-6A72-884A-8FF6-6E415C31CEFB}" type="presOf" srcId="{121B75D6-5CE8-4EBC-BA59-52B936D79C07}" destId="{4BBA380D-16E1-104B-B0A5-F62E65D14A19}" srcOrd="0" destOrd="0" presId="urn:microsoft.com/office/officeart/2005/8/layout/list1"/>
    <dgm:cxn modelId="{219D6E9A-B242-8143-972A-1B8843876F91}" type="presOf" srcId="{988B466A-7B3E-4615-9AE4-FBDF6B10E948}" destId="{FB170934-4729-2145-863E-3792F9A7258F}" srcOrd="0" destOrd="0" presId="urn:microsoft.com/office/officeart/2005/8/layout/list1"/>
    <dgm:cxn modelId="{2160FAAB-8B0C-1A42-AEB3-54CE88443192}" type="presOf" srcId="{B8B3F374-58C9-4D63-8C78-1873C4AAD5EA}" destId="{A2B0AB1D-F60A-A944-BB4F-AF02CEDC8A03}" srcOrd="1" destOrd="0" presId="urn:microsoft.com/office/officeart/2005/8/layout/list1"/>
    <dgm:cxn modelId="{833545C9-9FDB-7A4D-8205-83B78213F620}" type="presOf" srcId="{644CA421-4BDF-467B-BD0A-E9F31C50499A}" destId="{D451DA67-D291-BB4A-8204-A1A2EC469B79}" srcOrd="0" destOrd="0" presId="urn:microsoft.com/office/officeart/2005/8/layout/list1"/>
    <dgm:cxn modelId="{85132ACA-6C8E-CC46-A698-CD8D786FACBB}" type="presOf" srcId="{121B75D6-5CE8-4EBC-BA59-52B936D79C07}" destId="{BA3396E6-260E-AF4C-B343-9361E1381F70}" srcOrd="1" destOrd="0" presId="urn:microsoft.com/office/officeart/2005/8/layout/list1"/>
    <dgm:cxn modelId="{E91407DE-714E-6546-93DE-995261677417}" type="presOf" srcId="{0BDB453A-4E64-4898-83B9-9B5A413E52DD}" destId="{DBE223E6-E7AF-4048-B932-0CBDF12ECF6E}" srcOrd="0" destOrd="0" presId="urn:microsoft.com/office/officeart/2005/8/layout/list1"/>
    <dgm:cxn modelId="{0F8A92E1-81AE-473D-B844-5A74F9847E03}" srcId="{644CA421-4BDF-467B-BD0A-E9F31C50499A}" destId="{0BDB453A-4E64-4898-83B9-9B5A413E52DD}" srcOrd="1" destOrd="0" parTransId="{39174E9F-CDBF-49BD-B134-5ACDCF8E4AD6}" sibTransId="{98C2ECBB-0B05-42EC-92E8-16F74FA06FD5}"/>
    <dgm:cxn modelId="{D19BF6F3-0951-4A83-BC78-87328FF87047}" srcId="{644CA421-4BDF-467B-BD0A-E9F31C50499A}" destId="{B8B3F374-58C9-4D63-8C78-1873C4AAD5EA}" srcOrd="3" destOrd="0" parTransId="{68EA01A3-D0EC-4470-BE75-5E0FD61C553E}" sibTransId="{10BF5D79-B393-41B7-A777-D3AA2FAECBE2}"/>
    <dgm:cxn modelId="{B23FD5FE-DF07-466E-928B-456A66B92C88}" srcId="{644CA421-4BDF-467B-BD0A-E9F31C50499A}" destId="{988B466A-7B3E-4615-9AE4-FBDF6B10E948}" srcOrd="2" destOrd="0" parTransId="{29912FEF-6E9E-4877-8B26-155C814BB9F3}" sibTransId="{1DD277C6-17A7-4227-BCFF-DCC3A3276F52}"/>
    <dgm:cxn modelId="{86C4F2AF-9B47-B641-9FA9-72ACE9069A56}" type="presParOf" srcId="{D451DA67-D291-BB4A-8204-A1A2EC469B79}" destId="{7222E8DF-4641-2942-8C87-81F1B960E06D}" srcOrd="0" destOrd="0" presId="urn:microsoft.com/office/officeart/2005/8/layout/list1"/>
    <dgm:cxn modelId="{B8D8CB3A-BA48-7047-AF2E-AA324EE037EF}" type="presParOf" srcId="{7222E8DF-4641-2942-8C87-81F1B960E06D}" destId="{4BBA380D-16E1-104B-B0A5-F62E65D14A19}" srcOrd="0" destOrd="0" presId="urn:microsoft.com/office/officeart/2005/8/layout/list1"/>
    <dgm:cxn modelId="{2B748ABB-6B08-FB47-B1BC-99EA50B4B64E}" type="presParOf" srcId="{7222E8DF-4641-2942-8C87-81F1B960E06D}" destId="{BA3396E6-260E-AF4C-B343-9361E1381F70}" srcOrd="1" destOrd="0" presId="urn:microsoft.com/office/officeart/2005/8/layout/list1"/>
    <dgm:cxn modelId="{2D1837AE-5771-8249-A1CB-871500DD818F}" type="presParOf" srcId="{D451DA67-D291-BB4A-8204-A1A2EC469B79}" destId="{454F4B61-3474-5840-8DB5-83E0DBCCBF1C}" srcOrd="1" destOrd="0" presId="urn:microsoft.com/office/officeart/2005/8/layout/list1"/>
    <dgm:cxn modelId="{08408ED1-D636-F74B-9696-0B77D9B529CF}" type="presParOf" srcId="{D451DA67-D291-BB4A-8204-A1A2EC469B79}" destId="{3206D33E-644C-C345-A58A-8508C8FBEB44}" srcOrd="2" destOrd="0" presId="urn:microsoft.com/office/officeart/2005/8/layout/list1"/>
    <dgm:cxn modelId="{C83B8B1E-A704-A642-9F4F-33507E63DF9C}" type="presParOf" srcId="{D451DA67-D291-BB4A-8204-A1A2EC469B79}" destId="{057AE86C-CAD7-C347-B3C9-D567A8B95C32}" srcOrd="3" destOrd="0" presId="urn:microsoft.com/office/officeart/2005/8/layout/list1"/>
    <dgm:cxn modelId="{24ACC69C-8A3D-CC44-9354-F82ABD85AEDA}" type="presParOf" srcId="{D451DA67-D291-BB4A-8204-A1A2EC469B79}" destId="{CB08CC16-B70A-EC42-AA24-F7F28E8E8E8B}" srcOrd="4" destOrd="0" presId="urn:microsoft.com/office/officeart/2005/8/layout/list1"/>
    <dgm:cxn modelId="{36FAB22E-BB85-354D-9864-A5AD2868626B}" type="presParOf" srcId="{CB08CC16-B70A-EC42-AA24-F7F28E8E8E8B}" destId="{DBE223E6-E7AF-4048-B932-0CBDF12ECF6E}" srcOrd="0" destOrd="0" presId="urn:microsoft.com/office/officeart/2005/8/layout/list1"/>
    <dgm:cxn modelId="{28132932-5066-5649-9A17-F7271204C251}" type="presParOf" srcId="{CB08CC16-B70A-EC42-AA24-F7F28E8E8E8B}" destId="{D245DD51-D948-9945-9406-FBE706F28474}" srcOrd="1" destOrd="0" presId="urn:microsoft.com/office/officeart/2005/8/layout/list1"/>
    <dgm:cxn modelId="{8C149C1D-BAA7-6B40-AE64-ABE4E3F0036E}" type="presParOf" srcId="{D451DA67-D291-BB4A-8204-A1A2EC469B79}" destId="{5CE6A738-768A-C04A-8442-56EEF01DCD0C}" srcOrd="5" destOrd="0" presId="urn:microsoft.com/office/officeart/2005/8/layout/list1"/>
    <dgm:cxn modelId="{59AE4B7C-6001-2441-B7DF-ED0E5EAA4E88}" type="presParOf" srcId="{D451DA67-D291-BB4A-8204-A1A2EC469B79}" destId="{E5B7332A-4EE9-B845-B693-AB9997DB29C8}" srcOrd="6" destOrd="0" presId="urn:microsoft.com/office/officeart/2005/8/layout/list1"/>
    <dgm:cxn modelId="{7568ED02-9283-134E-BD0F-2ABE17A80EB1}" type="presParOf" srcId="{D451DA67-D291-BB4A-8204-A1A2EC469B79}" destId="{F8ECC73F-9445-AD49-8346-FE41570F616E}" srcOrd="7" destOrd="0" presId="urn:microsoft.com/office/officeart/2005/8/layout/list1"/>
    <dgm:cxn modelId="{59102EEF-AE98-1E41-87D7-BEFE5C10EB65}" type="presParOf" srcId="{D451DA67-D291-BB4A-8204-A1A2EC469B79}" destId="{ABDAD1A8-8840-0C46-B5D7-B179567B0A65}" srcOrd="8" destOrd="0" presId="urn:microsoft.com/office/officeart/2005/8/layout/list1"/>
    <dgm:cxn modelId="{FDA6AA74-1979-6C4F-BC34-53699759A17A}" type="presParOf" srcId="{ABDAD1A8-8840-0C46-B5D7-B179567B0A65}" destId="{FB170934-4729-2145-863E-3792F9A7258F}" srcOrd="0" destOrd="0" presId="urn:microsoft.com/office/officeart/2005/8/layout/list1"/>
    <dgm:cxn modelId="{340D9687-9A14-7949-A96C-DDE07696FB03}" type="presParOf" srcId="{ABDAD1A8-8840-0C46-B5D7-B179567B0A65}" destId="{51F96702-069D-C44D-84AE-EC798C2829C3}" srcOrd="1" destOrd="0" presId="urn:microsoft.com/office/officeart/2005/8/layout/list1"/>
    <dgm:cxn modelId="{37094B8B-A4F7-B047-BEFE-BDBBC7A3446A}" type="presParOf" srcId="{D451DA67-D291-BB4A-8204-A1A2EC469B79}" destId="{C78F0186-BB14-B24D-AD70-B56338C22993}" srcOrd="9" destOrd="0" presId="urn:microsoft.com/office/officeart/2005/8/layout/list1"/>
    <dgm:cxn modelId="{D2BE7DE4-53DF-ED4B-8F6D-504AD2DF980A}" type="presParOf" srcId="{D451DA67-D291-BB4A-8204-A1A2EC469B79}" destId="{6C46100A-24D5-7D48-8F6C-9CBAD76B29FF}" srcOrd="10" destOrd="0" presId="urn:microsoft.com/office/officeart/2005/8/layout/list1"/>
    <dgm:cxn modelId="{7B85ABA3-313E-1C40-9206-3B1BA622DA2D}" type="presParOf" srcId="{D451DA67-D291-BB4A-8204-A1A2EC469B79}" destId="{7881CC9C-7562-874E-B84D-EA8D3F2DF6BC}" srcOrd="11" destOrd="0" presId="urn:microsoft.com/office/officeart/2005/8/layout/list1"/>
    <dgm:cxn modelId="{6AC9A085-4E8B-AA48-9B27-1544FD8CA030}" type="presParOf" srcId="{D451DA67-D291-BB4A-8204-A1A2EC469B79}" destId="{5B5C41E7-290F-AC40-AC84-8022CFEF4257}" srcOrd="12" destOrd="0" presId="urn:microsoft.com/office/officeart/2005/8/layout/list1"/>
    <dgm:cxn modelId="{127EADB0-D336-6F43-8557-8A0761FBD6C7}" type="presParOf" srcId="{5B5C41E7-290F-AC40-AC84-8022CFEF4257}" destId="{65333750-9B6E-394A-AA4A-B6F018A6EB1F}" srcOrd="0" destOrd="0" presId="urn:microsoft.com/office/officeart/2005/8/layout/list1"/>
    <dgm:cxn modelId="{6289BAC5-76D4-864E-BD99-11C016C2049E}" type="presParOf" srcId="{5B5C41E7-290F-AC40-AC84-8022CFEF4257}" destId="{A2B0AB1D-F60A-A944-BB4F-AF02CEDC8A03}" srcOrd="1" destOrd="0" presId="urn:microsoft.com/office/officeart/2005/8/layout/list1"/>
    <dgm:cxn modelId="{7E91AAA0-85FC-BA4D-B0DB-00EDFD052F85}" type="presParOf" srcId="{D451DA67-D291-BB4A-8204-A1A2EC469B79}" destId="{12282294-ADC4-B544-8675-8DA0FF196DAB}" srcOrd="13" destOrd="0" presId="urn:microsoft.com/office/officeart/2005/8/layout/list1"/>
    <dgm:cxn modelId="{FB0F0FC0-DFFC-A045-8A8C-458DCFB84F10}" type="presParOf" srcId="{D451DA67-D291-BB4A-8204-A1A2EC469B79}" destId="{0D4E4BB4-D26F-FB44-9C3D-8A26AC9FB92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6D33E-644C-C345-A58A-8508C8FBEB44}">
      <dsp:nvSpPr>
        <dsp:cNvPr id="0" name=""/>
        <dsp:cNvSpPr/>
      </dsp:nvSpPr>
      <dsp:spPr>
        <a:xfrm>
          <a:off x="0" y="271706"/>
          <a:ext cx="347581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3396E6-260E-AF4C-B343-9361E1381F70}">
      <dsp:nvSpPr>
        <dsp:cNvPr id="0" name=""/>
        <dsp:cNvSpPr/>
      </dsp:nvSpPr>
      <dsp:spPr>
        <a:xfrm>
          <a:off x="173790" y="50306"/>
          <a:ext cx="2433068" cy="4428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964" tIns="0" rIns="9196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/>
            <a:t>Guido Caldarelli </a:t>
          </a:r>
          <a:endParaRPr lang="en-US" sz="1600" kern="1200"/>
        </a:p>
      </dsp:txBody>
      <dsp:txXfrm>
        <a:off x="195406" y="71922"/>
        <a:ext cx="2389836" cy="399568"/>
      </dsp:txXfrm>
    </dsp:sp>
    <dsp:sp modelId="{E5B7332A-4EE9-B845-B693-AB9997DB29C8}">
      <dsp:nvSpPr>
        <dsp:cNvPr id="0" name=""/>
        <dsp:cNvSpPr/>
      </dsp:nvSpPr>
      <dsp:spPr>
        <a:xfrm>
          <a:off x="0" y="952106"/>
          <a:ext cx="347581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45DD51-D948-9945-9406-FBE706F28474}">
      <dsp:nvSpPr>
        <dsp:cNvPr id="0" name=""/>
        <dsp:cNvSpPr/>
      </dsp:nvSpPr>
      <dsp:spPr>
        <a:xfrm>
          <a:off x="173790" y="730706"/>
          <a:ext cx="2433068" cy="4428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964" tIns="0" rIns="91964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i="1" kern="1200"/>
            <a:t>Istituto Sistemi Complessi CNR</a:t>
          </a:r>
          <a:endParaRPr lang="en-US" sz="1050" kern="1200"/>
        </a:p>
      </dsp:txBody>
      <dsp:txXfrm>
        <a:off x="195406" y="752322"/>
        <a:ext cx="2389836" cy="399568"/>
      </dsp:txXfrm>
    </dsp:sp>
    <dsp:sp modelId="{6C46100A-24D5-7D48-8F6C-9CBAD76B29FF}">
      <dsp:nvSpPr>
        <dsp:cNvPr id="0" name=""/>
        <dsp:cNvSpPr/>
      </dsp:nvSpPr>
      <dsp:spPr>
        <a:xfrm>
          <a:off x="0" y="1632506"/>
          <a:ext cx="347581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F96702-069D-C44D-84AE-EC798C2829C3}">
      <dsp:nvSpPr>
        <dsp:cNvPr id="0" name=""/>
        <dsp:cNvSpPr/>
      </dsp:nvSpPr>
      <dsp:spPr>
        <a:xfrm>
          <a:off x="173790" y="1411106"/>
          <a:ext cx="2433068" cy="4428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964" tIns="0" rIns="91964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i="1" kern="1200"/>
            <a:t>DSMN Università di Venezia Ca’ Foscari</a:t>
          </a:r>
          <a:endParaRPr lang="en-US" sz="1050" kern="1200"/>
        </a:p>
      </dsp:txBody>
      <dsp:txXfrm>
        <a:off x="195406" y="1432722"/>
        <a:ext cx="2389836" cy="399568"/>
      </dsp:txXfrm>
    </dsp:sp>
    <dsp:sp modelId="{0D4E4BB4-D26F-FB44-9C3D-8A26AC9FB925}">
      <dsp:nvSpPr>
        <dsp:cNvPr id="0" name=""/>
        <dsp:cNvSpPr/>
      </dsp:nvSpPr>
      <dsp:spPr>
        <a:xfrm>
          <a:off x="0" y="2312906"/>
          <a:ext cx="3475812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B0AB1D-F60A-A944-BB4F-AF02CEDC8A03}">
      <dsp:nvSpPr>
        <dsp:cNvPr id="0" name=""/>
        <dsp:cNvSpPr/>
      </dsp:nvSpPr>
      <dsp:spPr>
        <a:xfrm>
          <a:off x="173790" y="2091506"/>
          <a:ext cx="2433068" cy="4428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964" tIns="0" rIns="91964" bIns="0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i="1" kern="1200"/>
            <a:t>ECLT, Venezia </a:t>
          </a:r>
          <a:endParaRPr lang="en-US" sz="1050" kern="1200"/>
        </a:p>
      </dsp:txBody>
      <dsp:txXfrm>
        <a:off x="195406" y="2113122"/>
        <a:ext cx="2389836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29B9C570-8385-034B-AB6D-BA404DDE2FAB}" type="datetimeFigureOut">
              <a:rPr lang="en-US"/>
              <a:pPr>
                <a:defRPr/>
              </a:pPr>
              <a:t>10/31/25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charset="0"/>
              </a:defRPr>
            </a:lvl1pPr>
          </a:lstStyle>
          <a:p>
            <a:pPr>
              <a:defRPr/>
            </a:pPr>
            <a:fld id="{B7BC1616-6483-5646-84C8-A35F412BD8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07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1D43B-85B3-D643-8055-ABE82E536879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41E56-BF8D-D141-B436-57D9B031477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3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22683-6704-4649-ABA0-BC8725BCBADD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6E06C-6034-F24F-88BE-81F45C318FA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81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76F68-759F-F14F-9917-00905856CBF3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24119-C564-3244-9368-A6B15FE32A5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515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2924944"/>
            <a:ext cx="4038600" cy="32012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2924944"/>
            <a:ext cx="4038600" cy="32012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0E89D-C521-0846-84F4-2F2AE27A8075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24DD9-DFE7-F642-8EB7-407234C1CBA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550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498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4365103"/>
            <a:ext cx="4040188" cy="17610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328498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4365103"/>
            <a:ext cx="4041775" cy="17610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67474-21CD-C34E-B67D-9F16290CAE81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E96E6-74F8-7F4B-87C9-EE7F46C9C7E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900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3BD8C-E123-6940-AEFC-4799642BB736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513D5-74FB-994E-B3E2-531AA5B7EA2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613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BEC01-CD63-3B4C-A290-77EFEB241DF2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1C937-9FF3-434D-AC62-E31DFCF4492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215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3008313" cy="7920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1844824"/>
            <a:ext cx="5111750" cy="42813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2636912"/>
            <a:ext cx="3008313" cy="34892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F7979-0FE4-AA4A-8104-1695114E4312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6C08F-3281-9044-8518-39FEFC99453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68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1844823"/>
            <a:ext cx="5486400" cy="288275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25F19-FDD2-EF48-9870-4512197B57A8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83B8F-CD6F-3A43-8EA2-B734FF24F08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83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DA9CC-EA84-7144-8D71-751273989EFC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EC740-A7B1-CC4E-8F98-DA18E6A4BA1C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147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97543-A128-3E40-B1AB-B7A821E96285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D8DFA-F037-8443-9DFA-0700C1D7030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103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280363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A57D4-CF74-3B48-B42A-6358C4931571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FEBF1-0DDB-AE47-ACBD-8DE03F6FE004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390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EA4A8-16FF-5944-AC4E-DA552A3C0331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AB484-042E-FB40-AF5B-48475A5A2D4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0876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069EA-CC0F-924B-9A4D-3BCAABE4B24E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31393-DEC6-1541-A747-BB6D69B1A2B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875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2996952"/>
            <a:ext cx="4038600" cy="31292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2996952"/>
            <a:ext cx="4038600" cy="31292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E8710-25A4-CF44-A3E9-D20EB03FE19B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E5580-060C-E349-A938-3A501FAEA79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1174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7544" y="335699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4077072"/>
            <a:ext cx="4040188" cy="20490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4008" y="335699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4077071"/>
            <a:ext cx="4041775" cy="204909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9255F-C6EF-EE4F-BBD9-9C44355F3B36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F1E0F-C477-EF45-B258-527391ADBB3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709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6F8FA-688C-BE48-8B0B-C15AA7954AA8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E1972-0483-7641-A0CE-572E7766316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2023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6D5F3-16D0-264C-8EC2-5CBD5CC1FEA0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E58D8-2D99-E848-991D-49A35EB3C74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93839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2924944"/>
            <a:ext cx="3008313" cy="3201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42FBC-F566-9346-8D9F-DB712EA558CA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8FC9E-4DE3-A445-8268-A01E7096146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1927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1700807"/>
            <a:ext cx="5486400" cy="302676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77C63-7B82-994E-83BF-30563782E2D8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08BFE-7D21-6F48-A019-427F6BD2831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745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95DF7-D252-BD4E-9972-EAE1375661BC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79007-8650-A44F-8F8F-F4B4588979CB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82332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DE092-434B-5E49-BB6A-14124F5E5A6F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41FED-EC85-E746-A4EF-159AF9B374F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6242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68313" y="16287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2924175"/>
            <a:ext cx="8229600" cy="32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338D37FE-C0EE-F449-834A-A8E8375ABF4D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15A94A49-AEF8-D341-994F-AEF68EBA459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titolo 1"/>
          <p:cNvSpPr>
            <a:spLocks noGrp="1"/>
          </p:cNvSpPr>
          <p:nvPr>
            <p:ph type="title"/>
          </p:nvPr>
        </p:nvSpPr>
        <p:spPr bwMode="auto">
          <a:xfrm>
            <a:off x="468313" y="16287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3315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2997200"/>
            <a:ext cx="8229600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2F27F8A2-C747-244A-8D64-4A4D01006D8D}" type="datetimeFigureOut">
              <a:rPr lang="it-IT"/>
              <a:pPr>
                <a:defRPr/>
              </a:pPr>
              <a:t>31/10/25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4C5026A7-6986-FD49-82B8-E7BD0B5ACC8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emf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3.png"/><Relationship Id="rId4" Type="http://schemas.openxmlformats.org/officeDocument/2006/relationships/image" Target="../media/image21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0.png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"/><Relationship Id="rId2" Type="http://schemas.openxmlformats.org/officeDocument/2006/relationships/image" Target="../media/image46.t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9.png"/><Relationship Id="rId7" Type="http://schemas.openxmlformats.org/officeDocument/2006/relationships/image" Target="../media/image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8.png"/><Relationship Id="rId4" Type="http://schemas.openxmlformats.org/officeDocument/2006/relationships/image" Target="../media/image5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1.t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9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5.png"/><Relationship Id="rId7" Type="http://schemas.openxmlformats.org/officeDocument/2006/relationships/image" Target="../media/image73.png"/><Relationship Id="rId12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jpe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35" name="Rectangle 25634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37" name="Freeform: Shape 25636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95055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601" name="TextBox 4"/>
          <p:cNvSpPr txBox="1">
            <a:spLocks noChangeArrowheads="1"/>
          </p:cNvSpPr>
          <p:nvPr/>
        </p:nvSpPr>
        <p:spPr bwMode="auto">
          <a:xfrm>
            <a:off x="575466" y="1449152"/>
            <a:ext cx="3708502" cy="190784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lnSpcReduction="10000"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42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 Fisica della Complessità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dai social networks agli ecosistemi</a:t>
            </a:r>
          </a:p>
        </p:txBody>
      </p:sp>
      <p:grpSp>
        <p:nvGrpSpPr>
          <p:cNvPr id="25639" name="Group 25638">
            <a:extLst>
              <a:ext uri="{FF2B5EF4-FFF2-40B4-BE49-F238E27FC236}">
                <a16:creationId xmlns:a16="http://schemas.microsoft.com/office/drawing/2014/main" id="{9C6E8597-0CCE-4A8A-9326-AA52691A1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0060" y="640080"/>
            <a:ext cx="846286" cy="847206"/>
            <a:chOff x="5307830" y="325570"/>
            <a:chExt cx="1128382" cy="847206"/>
          </a:xfrm>
        </p:grpSpPr>
        <p:sp>
          <p:nvSpPr>
            <p:cNvPr id="25640" name="Freeform 5">
              <a:extLst>
                <a:ext uri="{FF2B5EF4-FFF2-40B4-BE49-F238E27FC236}">
                  <a16:creationId xmlns:a16="http://schemas.microsoft.com/office/drawing/2014/main" id="{E78FE76E-DF1D-420B-957F-8ECE93C02B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1" name="Freeform 5">
              <a:extLst>
                <a:ext uri="{FF2B5EF4-FFF2-40B4-BE49-F238E27FC236}">
                  <a16:creationId xmlns:a16="http://schemas.microsoft.com/office/drawing/2014/main" id="{CF2F61F0-9758-4DEF-AC08-7B00F04A4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9FF87ED8-31D1-9BEA-B7F1-1DD470AB1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063" y="1547494"/>
            <a:ext cx="2365035" cy="981489"/>
          </a:xfrm>
          <a:prstGeom prst="rect">
            <a:avLst/>
          </a:prstGeom>
        </p:spPr>
      </p:pic>
      <p:graphicFrame>
        <p:nvGraphicFramePr>
          <p:cNvPr id="25604" name="TextBox 5">
            <a:extLst>
              <a:ext uri="{FF2B5EF4-FFF2-40B4-BE49-F238E27FC236}">
                <a16:creationId xmlns:a16="http://schemas.microsoft.com/office/drawing/2014/main" id="{A88A1411-0ADB-CC0A-5746-C0004E870C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553052"/>
              </p:ext>
            </p:extLst>
          </p:nvPr>
        </p:nvGraphicFramePr>
        <p:xfrm>
          <a:off x="265381" y="3476707"/>
          <a:ext cx="3475812" cy="2741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6FF4783-9B7D-32EA-6101-2429FE3CF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316" y="260658"/>
            <a:ext cx="5290684" cy="8647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4E3228-B5C7-5149-899A-E94771D1F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19" y="1412776"/>
            <a:ext cx="88553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>
                <a:latin typeface="Helvetica" charset="0"/>
                <a:cs typeface="Helvetica" charset="0"/>
              </a:rPr>
              <a:t>Come individui e come specie, abbiamo una naturale pulsione a scoprire cosa ci circonda, a descrivere fenomeni, sensazioni, le interazioni con le altre persone.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C94DE9-E4C9-4F47-B6FF-84F23D3A0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53" y="2144822"/>
            <a:ext cx="88553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>
                <a:latin typeface="Helvetica" charset="0"/>
                <a:cs typeface="Helvetica" charset="0"/>
              </a:rPr>
              <a:t>Abbiamo sviluppato varie tecniche, i disegni, le sculture, la musica, la letteratura, la filosofia e il metodo scientifico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BE7766-0E3A-844D-8266-960BC07E164E}"/>
              </a:ext>
            </a:extLst>
          </p:cNvPr>
          <p:cNvSpPr/>
          <p:nvPr/>
        </p:nvSpPr>
        <p:spPr>
          <a:xfrm>
            <a:off x="251519" y="2876868"/>
            <a:ext cx="84249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Il </a:t>
            </a:r>
            <a:r>
              <a:rPr lang="en-GB" b="1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metodo scientifico</a:t>
            </a:r>
            <a:r>
              <a:rPr lang="en-GB" b="0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(o </a:t>
            </a:r>
            <a:r>
              <a:rPr lang="en-GB" b="1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metodo sperimentale</a:t>
            </a:r>
            <a:r>
              <a:rPr lang="en-GB" b="0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 è la modalità tipica con cui la scienza procede per raggiungere una conoscenza della  realtà oggettiva, affidabile, verificabile e condivisibile: esso consiste, da una parte, nella raccolta di dati empirici sotto la guida delle ipotesi e teorie da vagliare; dall'altra, nell'analisi rigorosa, logico-razionale e, dove possibile, matematica di questi dati, associando cioè, come enunciato per la prima volta da  Galilei, </a:t>
            </a:r>
          </a:p>
          <a:p>
            <a:r>
              <a:rPr lang="en-GB" b="0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le «</a:t>
            </a:r>
            <a:r>
              <a:rPr lang="en-GB" b="0" i="1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sensate esperienze</a:t>
            </a:r>
            <a:r>
              <a:rPr lang="en-GB" b="0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» alle «</a:t>
            </a:r>
            <a:r>
              <a:rPr lang="en-GB" b="0" i="1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dimostrazioni necessarie</a:t>
            </a:r>
            <a:r>
              <a:rPr lang="en-GB" b="0" i="0" strike="noStrike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».</a:t>
            </a:r>
            <a:endParaRPr lang="it-I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EDAC8C-C956-E74B-B425-30FE5C024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97" y="5229200"/>
            <a:ext cx="88890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>
                <a:latin typeface="Helvetica" charset="0"/>
                <a:cs typeface="Helvetica" charset="0"/>
              </a:rPr>
              <a:t>Abbiamo la fortuna di vivere in un tempo in cui il mondo è </a:t>
            </a:r>
            <a:r>
              <a:rPr lang="en-US" b="1">
                <a:latin typeface="Helvetica" charset="0"/>
                <a:cs typeface="Helvetica" charset="0"/>
              </a:rPr>
              <a:t>profondamente cambiato: </a:t>
            </a:r>
            <a:r>
              <a:rPr lang="en-US">
                <a:latin typeface="Helvetica" charset="0"/>
                <a:cs typeface="Helvetica" charset="0"/>
              </a:rPr>
              <a:t>la scienza può aiutarci a comprenderlo e se possibile indirizzarlo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5F4E6DA7-B6F0-9186-8D01-622EC91F31A2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A6C741C7-AE86-A520-C89B-519169EF9D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11" name="www.guidocaldarelli.com">
                <a:extLst>
                  <a:ext uri="{FF2B5EF4-FFF2-40B4-BE49-F238E27FC236}">
                    <a16:creationId xmlns:a16="http://schemas.microsoft.com/office/drawing/2014/main" id="{989F17D3-485A-3A13-51CD-928D2CFDE1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2" name="@GuidoCaldarelli">
                <a:extLst>
                  <a:ext uri="{FF2B5EF4-FFF2-40B4-BE49-F238E27FC236}">
                    <a16:creationId xmlns:a16="http://schemas.microsoft.com/office/drawing/2014/main" id="{056DB566-AD44-32E7-37C1-71E9AC03CF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3" name="Guido.Caldarelli@unive.it">
                <a:extLst>
                  <a:ext uri="{FF2B5EF4-FFF2-40B4-BE49-F238E27FC236}">
                    <a16:creationId xmlns:a16="http://schemas.microsoft.com/office/drawing/2014/main" id="{1CBEB2FA-E7FF-4C52-22A1-63B97CEEE7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9" name="Picture 2" descr="Twitter icon - Free download on Iconfinder">
              <a:extLst>
                <a:ext uri="{FF2B5EF4-FFF2-40B4-BE49-F238E27FC236}">
                  <a16:creationId xmlns:a16="http://schemas.microsoft.com/office/drawing/2014/main" id="{728E8E5D-2B3B-B8ED-942B-F49CC36266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 descr="Emails mail message icon - Essential Rounded">
              <a:extLst>
                <a:ext uri="{FF2B5EF4-FFF2-40B4-BE49-F238E27FC236}">
                  <a16:creationId xmlns:a16="http://schemas.microsoft.com/office/drawing/2014/main" id="{2E5CA621-2194-6781-7111-6EB22024BD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6">
            <a:extLst>
              <a:ext uri="{FF2B5EF4-FFF2-40B4-BE49-F238E27FC236}">
                <a16:creationId xmlns:a16="http://schemas.microsoft.com/office/drawing/2014/main" id="{F047FCE2-3B43-FC3F-AB21-8DE51793A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5321" y="119063"/>
            <a:ext cx="34371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Linguaggio e Reti</a:t>
            </a:r>
          </a:p>
        </p:txBody>
      </p:sp>
      <p:pic>
        <p:nvPicPr>
          <p:cNvPr id="4" name="Picture 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1F3963E-8620-6C29-D353-E3812BB93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8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384675" y="4346575"/>
            <a:ext cx="4572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mr-IN" b="1">
                <a:latin typeface="Helvetica" charset="0"/>
                <a:cs typeface="Helvetica" charset="0"/>
              </a:rPr>
              <a:t>…</a:t>
            </a:r>
            <a:r>
              <a:rPr lang="en-US" b="1">
                <a:latin typeface="Helvetica" charset="0"/>
                <a:cs typeface="Helvetica" charset="0"/>
              </a:rPr>
              <a:t>penso che il prossimo (XXI) sarà il secolo della Complessità</a:t>
            </a:r>
            <a:r>
              <a:rPr lang="mr-IN" b="1">
                <a:latin typeface="Helvetica" charset="0"/>
                <a:cs typeface="Helvetica" charset="0"/>
              </a:rPr>
              <a:t>…</a:t>
            </a:r>
            <a:r>
              <a:rPr lang="en-US" b="1">
                <a:latin typeface="Helvetica" charset="0"/>
                <a:cs typeface="Helvetica" charset="0"/>
              </a:rPr>
              <a:t>.</a:t>
            </a:r>
          </a:p>
          <a:p>
            <a:r>
              <a:rPr lang="en-US">
                <a:latin typeface="Helvetica" charset="0"/>
                <a:cs typeface="Helvetica" charset="0"/>
              </a:rPr>
              <a:t>Abbiamo già scoperto le leggi di base che governano la materia e abbiamo capito tutte le situazioni normali.</a:t>
            </a:r>
          </a:p>
        </p:txBody>
      </p:sp>
      <p:pic>
        <p:nvPicPr>
          <p:cNvPr id="3" name="Picture 2" descr="stephen-hawking-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9" y="3467100"/>
            <a:ext cx="3492574" cy="2323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193800"/>
            <a:ext cx="3032125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1193800"/>
            <a:ext cx="2559050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3" y="1193800"/>
            <a:ext cx="2832100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5178425" y="3810000"/>
            <a:ext cx="24272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13">
            <a:extLst>
              <a:ext uri="{FF2B5EF4-FFF2-40B4-BE49-F238E27FC236}">
                <a16:creationId xmlns:a16="http://schemas.microsoft.com/office/drawing/2014/main" id="{B9D4897E-2265-71A0-C686-284B07105D59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7A07327B-CAA3-D2C9-5ECB-A2B1B20BFF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9" name="www.guidocaldarelli.com">
                <a:extLst>
                  <a:ext uri="{FF2B5EF4-FFF2-40B4-BE49-F238E27FC236}">
                    <a16:creationId xmlns:a16="http://schemas.microsoft.com/office/drawing/2014/main" id="{4C04470A-A0EF-4C74-4B1D-FDF2023059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0" name="@GuidoCaldarelli">
                <a:extLst>
                  <a:ext uri="{FF2B5EF4-FFF2-40B4-BE49-F238E27FC236}">
                    <a16:creationId xmlns:a16="http://schemas.microsoft.com/office/drawing/2014/main" id="{5C955CB4-C0BB-F6BB-822F-29BA0424C1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1" name="Guido.Caldarelli@unive.it">
                <a:extLst>
                  <a:ext uri="{FF2B5EF4-FFF2-40B4-BE49-F238E27FC236}">
                    <a16:creationId xmlns:a16="http://schemas.microsoft.com/office/drawing/2014/main" id="{D4BEF7E6-41EA-C39E-1791-378DE2A298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6B744B1E-628F-D1BA-CA38-857DE5EE67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Emails mail message icon - Essential Rounded">
              <a:extLst>
                <a:ext uri="{FF2B5EF4-FFF2-40B4-BE49-F238E27FC236}">
                  <a16:creationId xmlns:a16="http://schemas.microsoft.com/office/drawing/2014/main" id="{B56211E6-ADD4-F966-BDBE-067866614F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6">
            <a:extLst>
              <a:ext uri="{FF2B5EF4-FFF2-40B4-BE49-F238E27FC236}">
                <a16:creationId xmlns:a16="http://schemas.microsoft.com/office/drawing/2014/main" id="{02E3CD89-EBB7-4B13-C3BD-6F5715B5F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9933" y="119063"/>
            <a:ext cx="25125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Complessità</a:t>
            </a:r>
          </a:p>
        </p:txBody>
      </p:sp>
      <p:pic>
        <p:nvPicPr>
          <p:cNvPr id="14" name="Picture 1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7E965F24-A9E1-E81C-994E-896BF8B167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:a16="http://schemas.microsoft.com/office/drawing/2014/main" id="{A1A55936-958C-524C-B0B9-3CDC91278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454"/>
            <a:ext cx="3708592" cy="634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4">
            <a:extLst>
              <a:ext uri="{FF2B5EF4-FFF2-40B4-BE49-F238E27FC236}">
                <a16:creationId xmlns:a16="http://schemas.microsoft.com/office/drawing/2014/main" id="{67846379-F0E0-7847-94E8-C2D9EEAC7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54" y="1268760"/>
            <a:ext cx="233045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sellaDiTesto 3">
            <a:extLst>
              <a:ext uri="{FF2B5EF4-FFF2-40B4-BE49-F238E27FC236}">
                <a16:creationId xmlns:a16="http://schemas.microsoft.com/office/drawing/2014/main" id="{D91E7C34-C62D-7C48-AC42-C2B2F10BC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6264" y="1851823"/>
            <a:ext cx="21537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2.5 10</a:t>
            </a:r>
            <a:r>
              <a:rPr lang="en-US" sz="1800" baseline="30000"/>
              <a:t>18</a:t>
            </a:r>
            <a:r>
              <a:rPr lang="en-US" sz="1800"/>
              <a:t> byte al giorno = </a:t>
            </a:r>
          </a:p>
          <a:p>
            <a:pPr eaLnBrk="1" hangingPunct="1"/>
            <a:r>
              <a:rPr lang="en-US" sz="1800"/>
              <a:t>2500 PB/giorno ~ </a:t>
            </a:r>
          </a:p>
          <a:p>
            <a:pPr eaLnBrk="1" hangingPunct="1"/>
            <a:r>
              <a:rPr lang="en-US" sz="1800"/>
              <a:t>1 Million PB/anno </a:t>
            </a:r>
            <a:endParaRPr lang="it-IT" sz="1800"/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04002C04-7C80-9152-CB74-CD284E910938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EADAC9B1-AF79-CEB9-6956-648522CF1F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C967432B-C373-A1E0-2092-503F966CDB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5" name="@GuidoCaldarelli">
                <a:extLst>
                  <a:ext uri="{FF2B5EF4-FFF2-40B4-BE49-F238E27FC236}">
                    <a16:creationId xmlns:a16="http://schemas.microsoft.com/office/drawing/2014/main" id="{E2474A1F-9E2B-F7BC-5B7C-68205450DC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6" name="Guido.Caldarelli@unive.it">
                <a:extLst>
                  <a:ext uri="{FF2B5EF4-FFF2-40B4-BE49-F238E27FC236}">
                    <a16:creationId xmlns:a16="http://schemas.microsoft.com/office/drawing/2014/main" id="{FA568B4F-6509-03BE-2557-56EB0621B7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0E8BE226-3FEE-7105-F59D-82C735C3E1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F06B5F95-F92B-C8E9-5207-3CC697A7B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EE3ACB4-424F-A0A8-D8CA-7F5AD88757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0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558" y="1160394"/>
            <a:ext cx="6408712" cy="4875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4"/>
          <p:cNvSpPr/>
          <p:nvPr/>
        </p:nvSpPr>
        <p:spPr>
          <a:xfrm>
            <a:off x="3413662" y="2276872"/>
            <a:ext cx="4752975" cy="1846263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</a:gsLst>
            <a:lin ang="588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Cyrl-UZ" sz="7200" i="1" dirty="0"/>
              <a:t>φύσις</a:t>
            </a:r>
            <a:endParaRPr lang="it-IT" sz="7200" b="1" dirty="0">
              <a:latin typeface="Symbol" charset="2"/>
              <a:cs typeface="Symbol" charset="2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261598AE-CD1F-A6AD-D8DC-17A8B6B0767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BFA2AECB-CDAE-E1FF-7923-8B2D4058CE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8" name="www.guidocaldarelli.com">
                <a:extLst>
                  <a:ext uri="{FF2B5EF4-FFF2-40B4-BE49-F238E27FC236}">
                    <a16:creationId xmlns:a16="http://schemas.microsoft.com/office/drawing/2014/main" id="{44107DAA-9882-248C-C5EC-EC2B619178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9" name="@GuidoCaldarelli">
                <a:extLst>
                  <a:ext uri="{FF2B5EF4-FFF2-40B4-BE49-F238E27FC236}">
                    <a16:creationId xmlns:a16="http://schemas.microsoft.com/office/drawing/2014/main" id="{C69FD3C8-69DF-9BEC-D441-0C6841F597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0" name="Guido.Caldarelli@unive.it">
                <a:extLst>
                  <a:ext uri="{FF2B5EF4-FFF2-40B4-BE49-F238E27FC236}">
                    <a16:creationId xmlns:a16="http://schemas.microsoft.com/office/drawing/2014/main" id="{5660D9DC-0EF3-0B4F-9A78-56E5B6E53C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73641929-2C33-F372-EBDC-393D876B0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ABDEEEA3-1B03-91AE-91FD-1A5602950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F4E48337-2556-9BF7-51A4-AF7F1D9E3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234" y="119063"/>
            <a:ext cx="28472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Perché Fisica?</a:t>
            </a:r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C8B9D8C-50E6-6E6F-CA4E-88A129111D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>
            <a:extLst>
              <a:ext uri="{FF2B5EF4-FFF2-40B4-BE49-F238E27FC236}">
                <a16:creationId xmlns:a16="http://schemas.microsoft.com/office/drawing/2014/main" id="{261598AE-CD1F-A6AD-D8DC-17A8B6B0767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BFA2AECB-CDAE-E1FF-7923-8B2D4058CE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8" name="www.guidocaldarelli.com">
                <a:extLst>
                  <a:ext uri="{FF2B5EF4-FFF2-40B4-BE49-F238E27FC236}">
                    <a16:creationId xmlns:a16="http://schemas.microsoft.com/office/drawing/2014/main" id="{44107DAA-9882-248C-C5EC-EC2B619178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9" name="@GuidoCaldarelli">
                <a:extLst>
                  <a:ext uri="{FF2B5EF4-FFF2-40B4-BE49-F238E27FC236}">
                    <a16:creationId xmlns:a16="http://schemas.microsoft.com/office/drawing/2014/main" id="{C69FD3C8-69DF-9BEC-D441-0C6841F597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0" name="Guido.Caldarelli@unive.it">
                <a:extLst>
                  <a:ext uri="{FF2B5EF4-FFF2-40B4-BE49-F238E27FC236}">
                    <a16:creationId xmlns:a16="http://schemas.microsoft.com/office/drawing/2014/main" id="{5660D9DC-0EF3-0B4F-9A78-56E5B6E53C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73641929-2C33-F372-EBDC-393D876B0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ABDEEEA3-1B03-91AE-91FD-1A5602950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F4E48337-2556-9BF7-51A4-AF7F1D9E3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234" y="119063"/>
            <a:ext cx="28472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Perché Fisica?</a:t>
            </a:r>
          </a:p>
        </p:txBody>
      </p:sp>
      <p:pic>
        <p:nvPicPr>
          <p:cNvPr id="2" name="How Wolves Change Rivers.mp4">
            <a:hlinkClick r:id="" action="ppaction://media"/>
            <a:extLst>
              <a:ext uri="{FF2B5EF4-FFF2-40B4-BE49-F238E27FC236}">
                <a16:creationId xmlns:a16="http://schemas.microsoft.com/office/drawing/2014/main" id="{F2AF5E96-1A12-EEB5-780B-83CFF26175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58838"/>
            <a:ext cx="9144000" cy="51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8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>
            <a:extLst>
              <a:ext uri="{FF2B5EF4-FFF2-40B4-BE49-F238E27FC236}">
                <a16:creationId xmlns:a16="http://schemas.microsoft.com/office/drawing/2014/main" id="{261598AE-CD1F-A6AD-D8DC-17A8B6B0767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5" cy="400050"/>
            <a:chOff x="1771015" y="6496515"/>
            <a:chExt cx="6972369" cy="358141"/>
          </a:xfrm>
        </p:grpSpPr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BFA2AECB-CDAE-E1FF-7923-8B2D4058CE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8" name="www.guidocaldarelli.com">
                <a:extLst>
                  <a:ext uri="{FF2B5EF4-FFF2-40B4-BE49-F238E27FC236}">
                    <a16:creationId xmlns:a16="http://schemas.microsoft.com/office/drawing/2014/main" id="{44107DAA-9882-248C-C5EC-EC2B619178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9" name="@GuidoCaldarelli">
                <a:extLst>
                  <a:ext uri="{FF2B5EF4-FFF2-40B4-BE49-F238E27FC236}">
                    <a16:creationId xmlns:a16="http://schemas.microsoft.com/office/drawing/2014/main" id="{C69FD3C8-69DF-9BEC-D441-0C6841F597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0" name="Guido.Caldarelli@unive.it">
                <a:extLst>
                  <a:ext uri="{FF2B5EF4-FFF2-40B4-BE49-F238E27FC236}">
                    <a16:creationId xmlns:a16="http://schemas.microsoft.com/office/drawing/2014/main" id="{5660D9DC-0EF3-0B4F-9A78-56E5B6E53C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73641929-2C33-F372-EBDC-393D876B0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ABDEEEA3-1B03-91AE-91FD-1A5602950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F4E48337-2556-9BF7-51A4-AF7F1D9E3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234" y="119063"/>
            <a:ext cx="28472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Perché Fisica?</a:t>
            </a:r>
          </a:p>
        </p:txBody>
      </p:sp>
      <p:pic>
        <p:nvPicPr>
          <p:cNvPr id="2" name="Picture 1" descr="GodfreyKneller-IsaacNewton-1689.jpg">
            <a:extLst>
              <a:ext uri="{FF2B5EF4-FFF2-40B4-BE49-F238E27FC236}">
                <a16:creationId xmlns:a16="http://schemas.microsoft.com/office/drawing/2014/main" id="{26504B07-4A4E-C085-EF7C-0D70C1520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71" y="1326765"/>
            <a:ext cx="3246747" cy="4470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0A8D2C-30BD-7847-80F6-C41B72851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442" y="1326765"/>
            <a:ext cx="3529358" cy="4470520"/>
          </a:xfrm>
          <a:prstGeom prst="rect">
            <a:avLst/>
          </a:prstGeom>
        </p:spPr>
      </p:pic>
      <p:pic>
        <p:nvPicPr>
          <p:cNvPr id="4" name="Picture 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111F354-4110-9B38-1D42-DF9AA1DB79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0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>
            <a:extLst>
              <a:ext uri="{FF2B5EF4-FFF2-40B4-BE49-F238E27FC236}">
                <a16:creationId xmlns:a16="http://schemas.microsoft.com/office/drawing/2014/main" id="{261598AE-CD1F-A6AD-D8DC-17A8B6B0767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BFA2AECB-CDAE-E1FF-7923-8B2D4058CE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8" name="www.guidocaldarelli.com">
                <a:extLst>
                  <a:ext uri="{FF2B5EF4-FFF2-40B4-BE49-F238E27FC236}">
                    <a16:creationId xmlns:a16="http://schemas.microsoft.com/office/drawing/2014/main" id="{44107DAA-9882-248C-C5EC-EC2B619178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9" name="@GuidoCaldarelli">
                <a:extLst>
                  <a:ext uri="{FF2B5EF4-FFF2-40B4-BE49-F238E27FC236}">
                    <a16:creationId xmlns:a16="http://schemas.microsoft.com/office/drawing/2014/main" id="{C69FD3C8-69DF-9BEC-D441-0C6841F597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0" name="Guido.Caldarelli@unive.it">
                <a:extLst>
                  <a:ext uri="{FF2B5EF4-FFF2-40B4-BE49-F238E27FC236}">
                    <a16:creationId xmlns:a16="http://schemas.microsoft.com/office/drawing/2014/main" id="{5660D9DC-0EF3-0B4F-9A78-56E5B6E53C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73641929-2C33-F372-EBDC-393D876B0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ABDEEEA3-1B03-91AE-91FD-1A5602950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F4E48337-2556-9BF7-51A4-AF7F1D9E3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85237"/>
            <a:ext cx="21416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Brian May</a:t>
            </a:r>
          </a:p>
        </p:txBody>
      </p:sp>
      <p:sp>
        <p:nvSpPr>
          <p:cNvPr id="4" name="Segnaposto contenuto 4">
            <a:extLst>
              <a:ext uri="{FF2B5EF4-FFF2-40B4-BE49-F238E27FC236}">
                <a16:creationId xmlns:a16="http://schemas.microsoft.com/office/drawing/2014/main" id="{A75EC16A-42D2-2C7E-26EE-DC5B4D7C6B75}"/>
              </a:ext>
            </a:extLst>
          </p:cNvPr>
          <p:cNvSpPr txBox="1">
            <a:spLocks/>
          </p:cNvSpPr>
          <p:nvPr/>
        </p:nvSpPr>
        <p:spPr bwMode="auto">
          <a:xfrm>
            <a:off x="457200" y="1162050"/>
            <a:ext cx="8229600" cy="53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it-IT" sz="2000" dirty="0">
                <a:latin typeface="Helvetica"/>
                <a:cs typeface="Helvetica"/>
              </a:rPr>
              <a:t>Dr. Brian H. </a:t>
            </a:r>
            <a:r>
              <a:rPr lang="it-IT" sz="2000" dirty="0" err="1">
                <a:latin typeface="Helvetica"/>
                <a:cs typeface="Helvetica"/>
              </a:rPr>
              <a:t>May</a:t>
            </a:r>
            <a:r>
              <a:rPr lang="it-IT" sz="2000" dirty="0">
                <a:latin typeface="Helvetica"/>
                <a:cs typeface="Helvetica"/>
              </a:rPr>
              <a:t> (</a:t>
            </a:r>
            <a:r>
              <a:rPr lang="it-IT" sz="2000" dirty="0" err="1">
                <a:latin typeface="Helvetica"/>
                <a:cs typeface="Helvetica"/>
              </a:rPr>
              <a:t>PhD</a:t>
            </a:r>
            <a:r>
              <a:rPr lang="it-IT" sz="2000" dirty="0">
                <a:latin typeface="Helvetica"/>
                <a:cs typeface="Helvetica"/>
              </a:rPr>
              <a:t> Imperial College, 2007) </a:t>
            </a:r>
          </a:p>
          <a:p>
            <a:pPr marL="0" indent="0" eaLnBrk="1" hangingPunct="1">
              <a:buFont typeface="Arial" charset="0"/>
              <a:buNone/>
            </a:pPr>
            <a:r>
              <a:rPr lang="it-IT" sz="2000" dirty="0">
                <a:latin typeface="Helvetica"/>
                <a:cs typeface="Helvetica"/>
              </a:rPr>
              <a:t>Ha costruito da solo la sua </a:t>
            </a:r>
            <a:r>
              <a:rPr lang="it-IT" sz="2000" dirty="0" err="1">
                <a:latin typeface="Helvetica"/>
                <a:cs typeface="Helvetica"/>
              </a:rPr>
              <a:t>chtarra</a:t>
            </a:r>
            <a:r>
              <a:rPr lang="it-IT" sz="2000" dirty="0">
                <a:latin typeface="Helvetica"/>
                <a:cs typeface="Helvetica"/>
              </a:rPr>
              <a:t> (RED SPECIAL)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6E189F-5C97-B232-4856-F1512A99A0EC}"/>
              </a:ext>
            </a:extLst>
          </p:cNvPr>
          <p:cNvGrpSpPr/>
          <p:nvPr/>
        </p:nvGrpSpPr>
        <p:grpSpPr>
          <a:xfrm>
            <a:off x="1043608" y="2011729"/>
            <a:ext cx="7554292" cy="3623218"/>
            <a:chOff x="546100" y="2011728"/>
            <a:chExt cx="8051800" cy="3985683"/>
          </a:xfrm>
        </p:grpSpPr>
        <p:pic>
          <p:nvPicPr>
            <p:cNvPr id="16" name="Picture 15" descr="1411652269685_Image_galleryImage_Untitled_2_jpg.JPG">
              <a:extLst>
                <a:ext uri="{FF2B5EF4-FFF2-40B4-BE49-F238E27FC236}">
                  <a16:creationId xmlns:a16="http://schemas.microsoft.com/office/drawing/2014/main" id="{437B7314-20C7-0CE6-DC4B-BC09C3949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100" y="2011728"/>
              <a:ext cx="8051800" cy="3454400"/>
            </a:xfrm>
            <a:prstGeom prst="rect">
              <a:avLst/>
            </a:prstGeom>
          </p:spPr>
        </p:pic>
        <p:sp>
          <p:nvSpPr>
            <p:cNvPr id="17" name="Segnaposto contenuto 4">
              <a:extLst>
                <a:ext uri="{FF2B5EF4-FFF2-40B4-BE49-F238E27FC236}">
                  <a16:creationId xmlns:a16="http://schemas.microsoft.com/office/drawing/2014/main" id="{5AA54A11-8AD3-5AF9-451F-F619EDF7D0E1}"/>
                </a:ext>
              </a:extLst>
            </p:cNvPr>
            <p:cNvSpPr txBox="1">
              <a:spLocks/>
            </p:cNvSpPr>
            <p:nvPr/>
          </p:nvSpPr>
          <p:spPr>
            <a:xfrm>
              <a:off x="914400" y="5466128"/>
              <a:ext cx="1855039" cy="53128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it-IT" sz="2000" dirty="0" err="1">
                  <a:latin typeface="Tahoma" charset="0"/>
                  <a:ea typeface="ＭＳ Ｐゴシック" charset="0"/>
                </a:rPr>
                <a:t>Red</a:t>
              </a:r>
              <a:r>
                <a:rPr lang="it-IT" sz="2000" dirty="0">
                  <a:latin typeface="Tahoma" charset="0"/>
                  <a:ea typeface="ＭＳ Ｐゴシック" charset="0"/>
                </a:rPr>
                <a:t> Special</a:t>
              </a:r>
            </a:p>
          </p:txBody>
        </p:sp>
      </p:grpSp>
      <p:sp>
        <p:nvSpPr>
          <p:cNvPr id="18" name="CasellaDiTesto 3">
            <a:extLst>
              <a:ext uri="{FF2B5EF4-FFF2-40B4-BE49-F238E27FC236}">
                <a16:creationId xmlns:a16="http://schemas.microsoft.com/office/drawing/2014/main" id="{34DB0CBC-19B2-1530-5E86-9D82FE6E90BD}"/>
              </a:ext>
            </a:extLst>
          </p:cNvPr>
          <p:cNvSpPr txBox="1"/>
          <p:nvPr/>
        </p:nvSpPr>
        <p:spPr>
          <a:xfrm>
            <a:off x="4181553" y="5873985"/>
            <a:ext cx="4475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purtroppo</a:t>
            </a:r>
            <a:r>
              <a:rPr lang="en-US" dirty="0"/>
              <a:t>/per </a:t>
            </a:r>
            <a:r>
              <a:rPr lang="en-US" dirty="0" err="1"/>
              <a:t>fortuna</a:t>
            </a:r>
            <a:r>
              <a:rPr lang="en-US" dirty="0"/>
              <a:t>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abbastanza</a:t>
            </a:r>
            <a:r>
              <a:rPr lang="en-US" dirty="0"/>
              <a:t> </a:t>
            </a:r>
            <a:r>
              <a:rPr lang="en-US" dirty="0" err="1"/>
              <a:t>tipico</a:t>
            </a:r>
            <a:r>
              <a:rPr lang="en-US" dirty="0"/>
              <a:t> </a:t>
            </a:r>
            <a:r>
              <a:rPr lang="mr-IN" dirty="0"/>
              <a:t>…</a:t>
            </a:r>
            <a:r>
              <a:rPr lang="en-US" dirty="0"/>
              <a:t>.</a:t>
            </a:r>
            <a:endParaRPr lang="it-IT" dirty="0"/>
          </a:p>
        </p:txBody>
      </p: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BF117C3F-6EF9-2793-6127-AC324F27C8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6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asellaDiTesto 3"/>
          <p:cNvSpPr txBox="1">
            <a:spLocks noChangeArrowheads="1"/>
          </p:cNvSpPr>
          <p:nvPr/>
        </p:nvSpPr>
        <p:spPr bwMode="auto">
          <a:xfrm>
            <a:off x="3808413" y="1333500"/>
            <a:ext cx="3200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>
                <a:latin typeface="Helvetica" charset="0"/>
                <a:cs typeface="Helvetica" charset="0"/>
              </a:rPr>
              <a:t>La fisica di base studia gli urti</a:t>
            </a:r>
          </a:p>
        </p:txBody>
      </p:sp>
      <p:pic>
        <p:nvPicPr>
          <p:cNvPr id="35843" name="Immagine 6" descr="gli-urt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33500"/>
            <a:ext cx="2413000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ttore 1 8"/>
          <p:cNvCxnSpPr/>
          <p:nvPr/>
        </p:nvCxnSpPr>
        <p:spPr>
          <a:xfrm>
            <a:off x="3621088" y="3254375"/>
            <a:ext cx="24876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uppo 17"/>
          <p:cNvGrpSpPr>
            <a:grpSpLocks/>
          </p:cNvGrpSpPr>
          <p:nvPr/>
        </p:nvGrpSpPr>
        <p:grpSpPr bwMode="auto">
          <a:xfrm>
            <a:off x="400050" y="1282700"/>
            <a:ext cx="2844800" cy="1971675"/>
            <a:chOff x="399498" y="1282292"/>
            <a:chExt cx="2844987" cy="1971552"/>
          </a:xfrm>
        </p:grpSpPr>
        <p:pic>
          <p:nvPicPr>
            <p:cNvPr id="35858" name="Immagin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0" y="1282292"/>
              <a:ext cx="2736485" cy="1646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9" name="CasellaDiTesto 16"/>
            <p:cNvSpPr txBox="1">
              <a:spLocks noChangeArrowheads="1"/>
            </p:cNvSpPr>
            <p:nvPr/>
          </p:nvSpPr>
          <p:spPr bwMode="auto">
            <a:xfrm>
              <a:off x="399498" y="2884512"/>
              <a:ext cx="21734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latin typeface="Helvetica" charset="0"/>
                  <a:cs typeface="Helvetica" charset="0"/>
                </a:rPr>
                <a:t>Può tornare utile </a:t>
              </a:r>
              <a:r>
                <a:rPr lang="mr-IN" sz="1800">
                  <a:latin typeface="Helvetica" charset="0"/>
                  <a:cs typeface="Helvetica" charset="0"/>
                </a:rPr>
                <a:t>…</a:t>
              </a:r>
              <a:endParaRPr lang="it-IT" sz="1800">
                <a:latin typeface="Helvetica" charset="0"/>
                <a:cs typeface="Helvetica" charset="0"/>
              </a:endParaRPr>
            </a:p>
          </p:txBody>
        </p:sp>
      </p:grpSp>
      <p:sp>
        <p:nvSpPr>
          <p:cNvPr id="9" name="CasellaDiTesto 13"/>
          <p:cNvSpPr txBox="1">
            <a:spLocks noChangeArrowheads="1"/>
          </p:cNvSpPr>
          <p:nvPr/>
        </p:nvSpPr>
        <p:spPr bwMode="auto">
          <a:xfrm>
            <a:off x="220663" y="3697288"/>
            <a:ext cx="9077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>
                <a:latin typeface="Helvetica" charset="0"/>
                <a:cs typeface="Helvetica" charset="0"/>
              </a:rPr>
              <a:t>Per sapere che succede, basta misurare tutti gli urti fra le molecole nel nostro bicchiere</a:t>
            </a:r>
          </a:p>
        </p:txBody>
      </p:sp>
      <p:sp>
        <p:nvSpPr>
          <p:cNvPr id="10" name="CasellaDiTesto 10"/>
          <p:cNvSpPr txBox="1">
            <a:spLocks noChangeArrowheads="1"/>
          </p:cNvSpPr>
          <p:nvPr/>
        </p:nvSpPr>
        <p:spPr bwMode="auto">
          <a:xfrm>
            <a:off x="220663" y="4219575"/>
            <a:ext cx="3581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 b="1">
                <a:solidFill>
                  <a:srgbClr val="FF0000"/>
                </a:solidFill>
                <a:latin typeface="Helvetica" charset="0"/>
                <a:cs typeface="Helvetica" charset="0"/>
              </a:rPr>
              <a:t>Problema: ce ne sono 10</a:t>
            </a:r>
            <a:r>
              <a:rPr lang="it-IT" sz="1800" b="1" baseline="30000">
                <a:solidFill>
                  <a:srgbClr val="FF0000"/>
                </a:solidFill>
                <a:latin typeface="Helvetica" charset="0"/>
                <a:cs typeface="Helvetica" charset="0"/>
              </a:rPr>
              <a:t>23</a:t>
            </a:r>
            <a:r>
              <a:rPr lang="it-IT" sz="1800" b="1">
                <a:solidFill>
                  <a:srgbClr val="FF0000"/>
                </a:solidFill>
                <a:latin typeface="Helvetica" charset="0"/>
                <a:cs typeface="Helvetica" charset="0"/>
              </a:rPr>
              <a:t>-10</a:t>
            </a:r>
            <a:r>
              <a:rPr lang="it-IT" sz="1800" b="1" baseline="30000">
                <a:solidFill>
                  <a:srgbClr val="FF0000"/>
                </a:solidFill>
                <a:latin typeface="Helvetica" charset="0"/>
                <a:cs typeface="Helvetica" charset="0"/>
              </a:rPr>
              <a:t>24</a:t>
            </a:r>
          </a:p>
        </p:txBody>
      </p:sp>
      <p:sp>
        <p:nvSpPr>
          <p:cNvPr id="11" name="CasellaDiTesto 15"/>
          <p:cNvSpPr txBox="1">
            <a:spLocks noChangeArrowheads="1"/>
          </p:cNvSpPr>
          <p:nvPr/>
        </p:nvSpPr>
        <p:spPr bwMode="auto">
          <a:xfrm>
            <a:off x="220663" y="4776788"/>
            <a:ext cx="8737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800">
                <a:latin typeface="Helvetica" charset="0"/>
                <a:cs typeface="Helvetica" charset="0"/>
              </a:rPr>
              <a:t>Se ogni molecola fosse un granello di riso, per raggiungere lo stesso numero ci servirebbe il raccolto prodotto in 27 milioni di anni</a:t>
            </a:r>
          </a:p>
          <a:p>
            <a:pPr eaLnBrk="1" hangingPunct="1"/>
            <a:r>
              <a:rPr lang="it-IT" sz="1800">
                <a:latin typeface="Helvetica" charset="0"/>
                <a:cs typeface="Helvetica" charset="0"/>
              </a:rPr>
              <a:t>(al ritmo attuale di 739 milioni di tonnellate per anno)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34406F5-0910-CB32-DECF-1F633D4FE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8829" y="119063"/>
            <a:ext cx="9236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Urti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D8556CAE-1E72-BFC4-4405-42F61E491EE0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7" name="Group">
              <a:extLst>
                <a:ext uri="{FF2B5EF4-FFF2-40B4-BE49-F238E27FC236}">
                  <a16:creationId xmlns:a16="http://schemas.microsoft.com/office/drawing/2014/main" id="{CB00B6E3-1009-A0D3-DA53-314D5A2331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13" name="www.guidocaldarelli.com">
                <a:extLst>
                  <a:ext uri="{FF2B5EF4-FFF2-40B4-BE49-F238E27FC236}">
                    <a16:creationId xmlns:a16="http://schemas.microsoft.com/office/drawing/2014/main" id="{B9C9D7E4-C0DE-B583-0D85-9FEB05DB29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4" name="@GuidoCaldarelli">
                <a:extLst>
                  <a:ext uri="{FF2B5EF4-FFF2-40B4-BE49-F238E27FC236}">
                    <a16:creationId xmlns:a16="http://schemas.microsoft.com/office/drawing/2014/main" id="{5504A8F2-A3EA-0FED-5C97-7025459049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5" name="Guido.Caldarelli@unive.it">
                <a:extLst>
                  <a:ext uri="{FF2B5EF4-FFF2-40B4-BE49-F238E27FC236}">
                    <a16:creationId xmlns:a16="http://schemas.microsoft.com/office/drawing/2014/main" id="{7C4A9CE3-55B1-9E54-4FCD-23C7A7D358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8" name="Picture 2" descr="Twitter icon - Free download on Iconfinder">
              <a:extLst>
                <a:ext uri="{FF2B5EF4-FFF2-40B4-BE49-F238E27FC236}">
                  <a16:creationId xmlns:a16="http://schemas.microsoft.com/office/drawing/2014/main" id="{E643F856-D0B7-BC69-6BC2-F2AB2BEA81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 descr="Emails mail message icon - Essential Rounded">
              <a:extLst>
                <a:ext uri="{FF2B5EF4-FFF2-40B4-BE49-F238E27FC236}">
                  <a16:creationId xmlns:a16="http://schemas.microsoft.com/office/drawing/2014/main" id="{86B9D183-B1DE-318F-1465-ECA66F35A2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D028528-0E24-9B82-4760-B765E62BC6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73" y="1387867"/>
            <a:ext cx="1443038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156" y="1387867"/>
            <a:ext cx="1887538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739" y="1352942"/>
            <a:ext cx="1651000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805" y="4211638"/>
            <a:ext cx="1443038" cy="144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32" y="4144107"/>
            <a:ext cx="1651000" cy="161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098" y="4157062"/>
            <a:ext cx="1530905" cy="143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5080FC3F-A2D9-7DCB-764D-BD8280188E38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C5EE551F-B7EE-E37B-863D-7A69521FB6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045152D8-98C3-10C3-7307-A658BC6F79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224A5ED6-DAE6-7FF6-E7ED-2688E80578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9D2E58AA-78A4-2D52-1301-0077367636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A169753F-A058-A20F-2697-148817FF03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EA86B736-6BE3-9F39-945A-23A575DFD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28CD5B95-0A40-B8F1-8C6C-8E22834FC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32" y="119063"/>
            <a:ext cx="40627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Meccanica Statistica</a:t>
            </a:r>
          </a:p>
        </p:txBody>
      </p:sp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0BBCBAB-DAE5-4568-8AA8-9B966497E3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egnaposto contenuto 4"/>
          <p:cNvSpPr txBox="1">
            <a:spLocks/>
          </p:cNvSpPr>
          <p:nvPr/>
        </p:nvSpPr>
        <p:spPr bwMode="auto">
          <a:xfrm>
            <a:off x="457200" y="1162050"/>
            <a:ext cx="82296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it-IT">
                <a:latin typeface="Helvetica" charset="0"/>
                <a:cs typeface="Helvetica" charset="0"/>
              </a:rPr>
              <a:t>Cosa possiamo prendere come esempio?</a:t>
            </a:r>
          </a:p>
        </p:txBody>
      </p:sp>
      <p:pic>
        <p:nvPicPr>
          <p:cNvPr id="3789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17441"/>
            <a:ext cx="2633663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050" y="3549178"/>
            <a:ext cx="2413000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21488" y="3242791"/>
            <a:ext cx="2144712" cy="2087562"/>
          </a:xfrm>
          <a:prstGeom prst="rect">
            <a:avLst/>
          </a:prstGeom>
          <a:solidFill>
            <a:srgbClr val="8CA7B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894" name="TextBox 6"/>
          <p:cNvSpPr txBox="1">
            <a:spLocks noChangeArrowheads="1"/>
          </p:cNvSpPr>
          <p:nvPr/>
        </p:nvSpPr>
        <p:spPr bwMode="auto">
          <a:xfrm>
            <a:off x="7325232" y="4286572"/>
            <a:ext cx="1136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/>
              <a:t>?????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227388" y="4496916"/>
            <a:ext cx="5191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896" name="Segnaposto contenuto 4"/>
          <p:cNvSpPr txBox="1">
            <a:spLocks/>
          </p:cNvSpPr>
          <p:nvPr/>
        </p:nvSpPr>
        <p:spPr bwMode="auto">
          <a:xfrm>
            <a:off x="457200" y="1865313"/>
            <a:ext cx="87249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it-IT">
                <a:latin typeface="Helvetica" charset="0"/>
                <a:cs typeface="Helvetica" charset="0"/>
              </a:rPr>
              <a:t>Le persone non sono descritte solo da 2 variabili!</a:t>
            </a:r>
          </a:p>
        </p:txBody>
      </p:sp>
      <p:sp>
        <p:nvSpPr>
          <p:cNvPr id="10" name="Segnaposto contenuto 4"/>
          <p:cNvSpPr txBox="1">
            <a:spLocks/>
          </p:cNvSpPr>
          <p:nvPr/>
        </p:nvSpPr>
        <p:spPr>
          <a:xfrm>
            <a:off x="252413" y="2701925"/>
            <a:ext cx="8229599" cy="61117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it-IT" sz="2400" dirty="0">
                <a:solidFill>
                  <a:schemeClr val="accent2">
                    <a:lumMod val="75000"/>
                  </a:schemeClr>
                </a:solidFill>
                <a:latin typeface="Helvetica"/>
                <a:ea typeface="ＭＳ Ｐゴシック" charset="0"/>
                <a:cs typeface="Helvetica"/>
              </a:rPr>
              <a:t>Tutto quello che sappiamo è la geometria delle interazioni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A12AC7EE-E2E9-F387-1805-CE8F8ED91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9933" y="119063"/>
            <a:ext cx="25125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Complessità</a:t>
            </a: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0C057BC4-C693-6484-B1E6-3A733BC2C164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15" name="Group">
              <a:extLst>
                <a:ext uri="{FF2B5EF4-FFF2-40B4-BE49-F238E27FC236}">
                  <a16:creationId xmlns:a16="http://schemas.microsoft.com/office/drawing/2014/main" id="{92EAF07D-9A20-7B62-F166-AA0490BCEA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18" name="www.guidocaldarelli.com">
                <a:extLst>
                  <a:ext uri="{FF2B5EF4-FFF2-40B4-BE49-F238E27FC236}">
                    <a16:creationId xmlns:a16="http://schemas.microsoft.com/office/drawing/2014/main" id="{E626BE73-FB9D-77D0-95CB-2991EE4D17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9" name="@GuidoCaldarelli">
                <a:extLst>
                  <a:ext uri="{FF2B5EF4-FFF2-40B4-BE49-F238E27FC236}">
                    <a16:creationId xmlns:a16="http://schemas.microsoft.com/office/drawing/2014/main" id="{F36E833A-109E-1D3B-7F9A-39EB6E3D7A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26" name="Guido.Caldarelli@unive.it">
                <a:extLst>
                  <a:ext uri="{FF2B5EF4-FFF2-40B4-BE49-F238E27FC236}">
                    <a16:creationId xmlns:a16="http://schemas.microsoft.com/office/drawing/2014/main" id="{3D6103AB-CBC6-28D3-4AE3-AB51200031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16" name="Picture 2" descr="Twitter icon - Free download on Iconfinder">
              <a:extLst>
                <a:ext uri="{FF2B5EF4-FFF2-40B4-BE49-F238E27FC236}">
                  <a16:creationId xmlns:a16="http://schemas.microsoft.com/office/drawing/2014/main" id="{3664E0A3-90DF-E6BB-70A9-50EE8584F4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Emails mail message icon - Essential Rounded">
              <a:extLst>
                <a:ext uri="{FF2B5EF4-FFF2-40B4-BE49-F238E27FC236}">
                  <a16:creationId xmlns:a16="http://schemas.microsoft.com/office/drawing/2014/main" id="{BAE8B499-D18B-CECB-EE03-7071B86C1F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C99E0A7-23F4-A71F-C942-746E6587E0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5"/>
          <p:cNvSpPr txBox="1">
            <a:spLocks/>
          </p:cNvSpPr>
          <p:nvPr/>
        </p:nvSpPr>
        <p:spPr>
          <a:xfrm>
            <a:off x="2200275" y="285750"/>
            <a:ext cx="6486525" cy="43021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  <a:defRPr/>
            </a:pPr>
            <a:endParaRPr lang="en-US" b="1" dirty="0"/>
          </a:p>
        </p:txBody>
      </p:sp>
      <p:pic>
        <p:nvPicPr>
          <p:cNvPr id="389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55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8903"/>
            <a:ext cx="9144000" cy="539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3">
            <a:extLst>
              <a:ext uri="{FF2B5EF4-FFF2-40B4-BE49-F238E27FC236}">
                <a16:creationId xmlns:a16="http://schemas.microsoft.com/office/drawing/2014/main" id="{781372C2-B79F-9158-38DF-539444AE390E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69DAAE9D-9903-E762-FE22-66E84CA741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8" name="www.guidocaldarelli.com">
                <a:extLst>
                  <a:ext uri="{FF2B5EF4-FFF2-40B4-BE49-F238E27FC236}">
                    <a16:creationId xmlns:a16="http://schemas.microsoft.com/office/drawing/2014/main" id="{25E79B4C-7CDA-C155-47F0-AA0D7C3795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9" name="@GuidoCaldarelli">
                <a:extLst>
                  <a:ext uri="{FF2B5EF4-FFF2-40B4-BE49-F238E27FC236}">
                    <a16:creationId xmlns:a16="http://schemas.microsoft.com/office/drawing/2014/main" id="{48A33F74-8276-0CEB-8377-AE56E09AFB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0" name="Guido.Caldarelli@unive.it">
                <a:extLst>
                  <a:ext uri="{FF2B5EF4-FFF2-40B4-BE49-F238E27FC236}">
                    <a16:creationId xmlns:a16="http://schemas.microsoft.com/office/drawing/2014/main" id="{96CC1D9D-51FA-A6C8-9107-B787629CF2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A5C16466-E3E4-9126-BB66-008255DD45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25B55F85-F22B-3322-F142-2663476BC3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6">
            <a:extLst>
              <a:ext uri="{FF2B5EF4-FFF2-40B4-BE49-F238E27FC236}">
                <a16:creationId xmlns:a16="http://schemas.microsoft.com/office/drawing/2014/main" id="{9987EF47-951F-E9B9-2463-E22660036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554" y="119063"/>
            <a:ext cx="17409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2"/>
          <p:cNvSpPr txBox="1">
            <a:spLocks noChangeArrowheads="1"/>
          </p:cNvSpPr>
          <p:nvPr/>
        </p:nvSpPr>
        <p:spPr bwMode="auto">
          <a:xfrm>
            <a:off x="333375" y="1233488"/>
            <a:ext cx="83089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  <a:cs typeface="Helvetica" charset="0"/>
              </a:rPr>
              <a:t>Le Reti diventano un valore quando capiamo le loro caratteristiche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0050" y="2141538"/>
            <a:ext cx="6586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  <a:cs typeface="Helvetica" charset="0"/>
              </a:rPr>
              <a:t>1 Invarianti di scala </a:t>
            </a:r>
            <a:r>
              <a:rPr lang="en-US" sz="2000">
                <a:latin typeface="Helvetica" charset="0"/>
                <a:cs typeface="Helvetica" charset="0"/>
              </a:rPr>
              <a:t>ovvero sono altamente eterogenee</a:t>
            </a:r>
            <a:endParaRPr lang="en-US" sz="2000" b="1">
              <a:latin typeface="Helvetica" charset="0"/>
              <a:cs typeface="Helvetica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00050" y="2965450"/>
            <a:ext cx="6997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  <a:cs typeface="Helvetica" charset="0"/>
              </a:rPr>
              <a:t>2 Proprietà di mondo piccolo </a:t>
            </a:r>
            <a:r>
              <a:rPr lang="en-US" sz="2000">
                <a:latin typeface="Helvetica" charset="0"/>
                <a:cs typeface="Helvetica" charset="0"/>
              </a:rPr>
              <a:t>ovvero facili da attraversare</a:t>
            </a:r>
            <a:endParaRPr lang="en-US" sz="2000" b="1">
              <a:latin typeface="Helvetica" charset="0"/>
              <a:cs typeface="Helvetica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5763" y="3811588"/>
            <a:ext cx="7845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  <a:cs typeface="Helvetica" charset="0"/>
              </a:rPr>
              <a:t>3 Altamente clusterizzate </a:t>
            </a:r>
            <a:r>
              <a:rPr lang="en-US" sz="2000">
                <a:latin typeface="Helvetica" charset="0"/>
                <a:cs typeface="Helvetica" charset="0"/>
              </a:rPr>
              <a:t>ovvero esistono comunità al loro interno</a:t>
            </a:r>
            <a:endParaRPr lang="en-US" sz="2000" b="1">
              <a:latin typeface="Helvetica" charset="0"/>
              <a:cs typeface="Helvetica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84850" y="5807075"/>
            <a:ext cx="200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latin typeface="Helvetica" charset="0"/>
                <a:cs typeface="Helvetica" charset="0"/>
              </a:rPr>
              <a:t>E molto di più</a:t>
            </a:r>
            <a:r>
              <a:rPr lang="mr-IN" sz="1800" b="1">
                <a:latin typeface="Helvetica" charset="0"/>
                <a:cs typeface="Helvetica" charset="0"/>
              </a:rPr>
              <a:t>…</a:t>
            </a:r>
            <a:r>
              <a:rPr lang="en-US" sz="1800" b="1">
                <a:latin typeface="Helvetica" charset="0"/>
                <a:cs typeface="Helvetica" charset="0"/>
              </a:rPr>
              <a:t>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5763" y="4645025"/>
            <a:ext cx="7056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  <a:cs typeface="Helvetica" charset="0"/>
              </a:rPr>
              <a:t>4 Presenza di centralità </a:t>
            </a:r>
            <a:r>
              <a:rPr lang="en-US" sz="2000">
                <a:latin typeface="Helvetica" charset="0"/>
                <a:cs typeface="Helvetica" charset="0"/>
              </a:rPr>
              <a:t>ovvero alcuni contano più degli altri</a:t>
            </a:r>
            <a:endParaRPr lang="en-US" sz="2000" b="1">
              <a:latin typeface="Helvetica" charset="0"/>
              <a:cs typeface="Helvetica" charset="0"/>
            </a:endParaRP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E1AEF06F-60B4-C2A0-B2DC-D8345FA320DF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370762" cy="400050"/>
            <a:chOff x="1771015" y="6496515"/>
            <a:chExt cx="7229685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D9D36308-0DBF-401F-4FD6-892E0E390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7229685" cy="358141"/>
              <a:chOff x="79335" y="43179"/>
              <a:chExt cx="7229683" cy="358141"/>
            </a:xfrm>
          </p:grpSpPr>
          <p:sp>
            <p:nvSpPr>
              <p:cNvPr id="11" name="www.guidocaldarelli.com">
                <a:extLst>
                  <a:ext uri="{FF2B5EF4-FFF2-40B4-BE49-F238E27FC236}">
                    <a16:creationId xmlns:a16="http://schemas.microsoft.com/office/drawing/2014/main" id="{728EB14E-8DE4-1862-5ADB-8D1510D111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2" name="@GuidoCaldarelli">
                <a:extLst>
                  <a:ext uri="{FF2B5EF4-FFF2-40B4-BE49-F238E27FC236}">
                    <a16:creationId xmlns:a16="http://schemas.microsoft.com/office/drawing/2014/main" id="{F709F09A-3C11-8498-07B8-3BFD2DDAAF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3" name="Guido.Caldarelli@unive.it">
                <a:extLst>
                  <a:ext uri="{FF2B5EF4-FFF2-40B4-BE49-F238E27FC236}">
                    <a16:creationId xmlns:a16="http://schemas.microsoft.com/office/drawing/2014/main" id="{1F46489D-DB4A-2FA5-2597-6B9E98A68B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343155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Guido.Caldarelli@unive.it</a:t>
                </a:r>
              </a:p>
            </p:txBody>
          </p:sp>
        </p:grpSp>
        <p:pic>
          <p:nvPicPr>
            <p:cNvPr id="9" name="Picture 2" descr="Twitter icon - Free download on Iconfinder">
              <a:extLst>
                <a:ext uri="{FF2B5EF4-FFF2-40B4-BE49-F238E27FC236}">
                  <a16:creationId xmlns:a16="http://schemas.microsoft.com/office/drawing/2014/main" id="{379170C6-8E21-4EB8-EE64-6D54CAF2B2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6" descr="Emails mail message icon - Essential Rounded">
              <a:extLst>
                <a:ext uri="{FF2B5EF4-FFF2-40B4-BE49-F238E27FC236}">
                  <a16:creationId xmlns:a16="http://schemas.microsoft.com/office/drawing/2014/main" id="{FE16CA3E-4A48-2485-F8AF-0DF1B7C56A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7E95575A-864F-1951-864B-C9274FB00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144" y="119063"/>
            <a:ext cx="3056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Reti complesse</a:t>
            </a:r>
          </a:p>
        </p:txBody>
      </p:sp>
      <p:pic>
        <p:nvPicPr>
          <p:cNvPr id="16" name="Picture 1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15A764B5-822D-56A3-395E-4DBA6DCDE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oto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30314"/>
            <a:ext cx="6603826" cy="45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gau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63" y="3181350"/>
            <a:ext cx="4503737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A904AD42-FCA1-9713-4690-68F3220CAF57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5" cy="400050"/>
            <a:chOff x="1771015" y="6496515"/>
            <a:chExt cx="6972369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EA4461B3-965B-3E9A-5130-887D833FB2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7" name="www.guidocaldarelli.com">
                <a:extLst>
                  <a:ext uri="{FF2B5EF4-FFF2-40B4-BE49-F238E27FC236}">
                    <a16:creationId xmlns:a16="http://schemas.microsoft.com/office/drawing/2014/main" id="{A13B73E2-8960-7B6C-06CF-4CBE29A27A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8" name="@GuidoCaldarelli">
                <a:extLst>
                  <a:ext uri="{FF2B5EF4-FFF2-40B4-BE49-F238E27FC236}">
                    <a16:creationId xmlns:a16="http://schemas.microsoft.com/office/drawing/2014/main" id="{B0F85D09-2066-355E-E43C-D95833249E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9" name="Guido.Caldarelli@unive.it">
                <a:extLst>
                  <a:ext uri="{FF2B5EF4-FFF2-40B4-BE49-F238E27FC236}">
                    <a16:creationId xmlns:a16="http://schemas.microsoft.com/office/drawing/2014/main" id="{B34B70F7-7893-744C-1B62-0BA944C3D5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5" name="Picture 2" descr="Twitter icon - Free download on Iconfinder">
              <a:extLst>
                <a:ext uri="{FF2B5EF4-FFF2-40B4-BE49-F238E27FC236}">
                  <a16:creationId xmlns:a16="http://schemas.microsoft.com/office/drawing/2014/main" id="{F7BCEFB7-D9C3-3336-2103-7EAF6F0EBA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 descr="Emails mail message icon - Essential Rounded">
              <a:extLst>
                <a:ext uri="{FF2B5EF4-FFF2-40B4-BE49-F238E27FC236}">
                  <a16:creationId xmlns:a16="http://schemas.microsoft.com/office/drawing/2014/main" id="{B3B2E393-53DC-9E39-EFC6-089821BEC8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6">
            <a:extLst>
              <a:ext uri="{FF2B5EF4-FFF2-40B4-BE49-F238E27FC236}">
                <a16:creationId xmlns:a16="http://schemas.microsoft.com/office/drawing/2014/main" id="{EFB18678-2241-B169-0313-DBC221CF1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1543" y="119063"/>
            <a:ext cx="1550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Altezze</a:t>
            </a:r>
          </a:p>
        </p:txBody>
      </p:sp>
      <p:pic>
        <p:nvPicPr>
          <p:cNvPr id="12" name="Picture 1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6EE0F4A-470F-5FFE-1827-0EE581BEF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 bwMode="auto">
          <a:xfrm>
            <a:off x="827088" y="1341438"/>
            <a:ext cx="6630987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paret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00" y="3057525"/>
            <a:ext cx="4321175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75" y="3338513"/>
            <a:ext cx="159385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538" y="4116388"/>
            <a:ext cx="63817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D4DA8D43-C46E-1E3C-3812-468518F88B05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165F8FF1-E71E-93FC-B100-46C2F2C2FA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9" name="www.guidocaldarelli.com">
                <a:extLst>
                  <a:ext uri="{FF2B5EF4-FFF2-40B4-BE49-F238E27FC236}">
                    <a16:creationId xmlns:a16="http://schemas.microsoft.com/office/drawing/2014/main" id="{C634EAD8-0F82-A096-1670-04FAF03714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0" name="@GuidoCaldarelli">
                <a:extLst>
                  <a:ext uri="{FF2B5EF4-FFF2-40B4-BE49-F238E27FC236}">
                    <a16:creationId xmlns:a16="http://schemas.microsoft.com/office/drawing/2014/main" id="{EEE3F3D7-2F2F-EFD8-419D-475E9CF27C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1" name="Guido.Caldarelli@unive.it">
                <a:extLst>
                  <a:ext uri="{FF2B5EF4-FFF2-40B4-BE49-F238E27FC236}">
                    <a16:creationId xmlns:a16="http://schemas.microsoft.com/office/drawing/2014/main" id="{636CBEEB-ADB0-8B1E-E2D4-11F3D34674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7" name="Picture 2" descr="Twitter icon - Free download on Iconfinder">
              <a:extLst>
                <a:ext uri="{FF2B5EF4-FFF2-40B4-BE49-F238E27FC236}">
                  <a16:creationId xmlns:a16="http://schemas.microsoft.com/office/drawing/2014/main" id="{9D8292BB-4AAC-AEF0-3304-CD9D04A173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Emails mail message icon - Essential Rounded">
              <a:extLst>
                <a:ext uri="{FF2B5EF4-FFF2-40B4-BE49-F238E27FC236}">
                  <a16:creationId xmlns:a16="http://schemas.microsoft.com/office/drawing/2014/main" id="{FA0F6F4E-868A-2194-3933-EB6A748D24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6">
            <a:extLst>
              <a:ext uri="{FF2B5EF4-FFF2-40B4-BE49-F238E27FC236}">
                <a16:creationId xmlns:a16="http://schemas.microsoft.com/office/drawing/2014/main" id="{6B59ED21-0236-D8D7-AD88-FDA34317D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119063"/>
            <a:ext cx="37843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Invarianza in borsa</a:t>
            </a:r>
          </a:p>
        </p:txBody>
      </p:sp>
      <p:pic>
        <p:nvPicPr>
          <p:cNvPr id="14" name="Picture 1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4661F94-2077-037D-101C-D131BBDA2E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" y="1180893"/>
            <a:ext cx="8231187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92188" y="5075238"/>
            <a:ext cx="71739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latin typeface="Helvetica" charset="0"/>
                <a:cs typeface="Helvetica" charset="0"/>
              </a:rPr>
              <a:t>Nessuno è alto 2 mm o 30 Km</a:t>
            </a:r>
          </a:p>
          <a:p>
            <a:pPr eaLnBrk="1" hangingPunct="1"/>
            <a:r>
              <a:rPr lang="en-US" sz="1800">
                <a:latin typeface="Helvetica" charset="0"/>
                <a:cs typeface="Helvetica" charset="0"/>
              </a:rPr>
              <a:t>Qualcuno ha più di mille volte i contatti su Facebook di un altro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994275" y="4571281"/>
            <a:ext cx="3171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  <a:latin typeface="Helvetica" charset="0"/>
                <a:cs typeface="Helvetica" charset="0"/>
              </a:rPr>
              <a:t>Fenomeni invarianti di scala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87463" y="4572868"/>
            <a:ext cx="2509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0000"/>
                </a:solidFill>
                <a:latin typeface="Helvetica" charset="0"/>
                <a:cs typeface="Helvetica" charset="0"/>
              </a:rPr>
              <a:t>Fenomeni Gaussiani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901F2A1C-2F5E-BB4F-BE86-E2CEC237DA8D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7" name="Group">
              <a:extLst>
                <a:ext uri="{FF2B5EF4-FFF2-40B4-BE49-F238E27FC236}">
                  <a16:creationId xmlns:a16="http://schemas.microsoft.com/office/drawing/2014/main" id="{FF2AE511-7F51-2EBC-D0B1-887F7F101A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10" name="www.guidocaldarelli.com">
                <a:extLst>
                  <a:ext uri="{FF2B5EF4-FFF2-40B4-BE49-F238E27FC236}">
                    <a16:creationId xmlns:a16="http://schemas.microsoft.com/office/drawing/2014/main" id="{E3863883-D899-ADA4-ECEB-C318E88C29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1" name="@GuidoCaldarelli">
                <a:extLst>
                  <a:ext uri="{FF2B5EF4-FFF2-40B4-BE49-F238E27FC236}">
                    <a16:creationId xmlns:a16="http://schemas.microsoft.com/office/drawing/2014/main" id="{3B40AA9D-D62B-40E3-9020-ADDA0E81FB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2" name="Guido.Caldarelli@unive.it">
                <a:extLst>
                  <a:ext uri="{FF2B5EF4-FFF2-40B4-BE49-F238E27FC236}">
                    <a16:creationId xmlns:a16="http://schemas.microsoft.com/office/drawing/2014/main" id="{53C050E3-AA8B-BA60-416E-639E8BA05A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8" name="Picture 2" descr="Twitter icon - Free download on Iconfinder">
              <a:extLst>
                <a:ext uri="{FF2B5EF4-FFF2-40B4-BE49-F238E27FC236}">
                  <a16:creationId xmlns:a16="http://schemas.microsoft.com/office/drawing/2014/main" id="{004ABFAB-2BDE-7FE1-B1B7-888EF867F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6" descr="Emails mail message icon - Essential Rounded">
              <a:extLst>
                <a:ext uri="{FF2B5EF4-FFF2-40B4-BE49-F238E27FC236}">
                  <a16:creationId xmlns:a16="http://schemas.microsoft.com/office/drawing/2014/main" id="{2DDCC3B5-57DF-82B3-41A2-2C8355D6C0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0546B8D7-B7F9-7ED2-E56D-02FE21060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119063"/>
            <a:ext cx="36622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Invarianza di scala</a:t>
            </a:r>
          </a:p>
        </p:txBody>
      </p:sp>
      <p:pic>
        <p:nvPicPr>
          <p:cNvPr id="15" name="Picture 1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FE34733-2E58-BB41-FA7E-4309E7B1C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1114425"/>
            <a:ext cx="9144000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90F507A4-E7A8-A36B-E640-6CD482A8AEB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6E7C03FB-D580-3C85-7D96-351629533E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CC7EABB1-E89B-697F-A512-4FF9651350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049C38EB-DBD4-4BD1-E261-E460C7DDEC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9" name="Guido.Caldarelli@unive.it">
                <a:extLst>
                  <a:ext uri="{FF2B5EF4-FFF2-40B4-BE49-F238E27FC236}">
                    <a16:creationId xmlns:a16="http://schemas.microsoft.com/office/drawing/2014/main" id="{1402124D-8ECF-E0C8-42FF-92E575DB45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262C2450-CBAB-32F3-A565-21EC5219A5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4AEDA3F5-51BB-3AD3-B50E-37AD0D9217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6">
            <a:extLst>
              <a:ext uri="{FF2B5EF4-FFF2-40B4-BE49-F238E27FC236}">
                <a16:creationId xmlns:a16="http://schemas.microsoft.com/office/drawing/2014/main" id="{7A951DD3-AA1E-7147-CA1F-8FFF7854C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7095" y="119063"/>
            <a:ext cx="30453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Mondo piccolo</a:t>
            </a:r>
          </a:p>
        </p:txBody>
      </p:sp>
      <p:pic>
        <p:nvPicPr>
          <p:cNvPr id="12" name="Picture 1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4A19EA1-49CA-AD95-AE8C-948C38533D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2"/>
          <p:cNvSpPr txBox="1">
            <a:spLocks noChangeArrowheads="1"/>
          </p:cNvSpPr>
          <p:nvPr/>
        </p:nvSpPr>
        <p:spPr bwMode="auto">
          <a:xfrm>
            <a:off x="539750" y="1484313"/>
            <a:ext cx="37703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Helvetica" charset="0"/>
                <a:cs typeface="Helvetica" charset="0"/>
              </a:rPr>
              <a:t>In media siamo a 6 passaggi uno dall’altro</a:t>
            </a:r>
          </a:p>
        </p:txBody>
      </p:sp>
      <p:sp>
        <p:nvSpPr>
          <p:cNvPr id="46083" name="TextBox 3"/>
          <p:cNvSpPr txBox="1">
            <a:spLocks noChangeArrowheads="1"/>
          </p:cNvSpPr>
          <p:nvPr/>
        </p:nvSpPr>
        <p:spPr bwMode="auto">
          <a:xfrm>
            <a:off x="900113" y="3068638"/>
            <a:ext cx="3486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Helvetica" charset="0"/>
                <a:cs typeface="Helvetica" charset="0"/>
              </a:rPr>
              <a:t>Ma in realtà molto meno</a:t>
            </a:r>
          </a:p>
        </p:txBody>
      </p:sp>
      <p:pic>
        <p:nvPicPr>
          <p:cNvPr id="4608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3547820"/>
            <a:ext cx="4562197" cy="233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1252538"/>
            <a:ext cx="40259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1D13C4EA-F62D-F2EF-92AD-24A7786E3BB7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370762" cy="400050"/>
            <a:chOff x="1771015" y="6496515"/>
            <a:chExt cx="7229685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D8C5CF54-0F39-7597-D1AF-45DFB614A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7229685" cy="358141"/>
              <a:chOff x="79335" y="43179"/>
              <a:chExt cx="7229683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C1732DD5-C76B-D189-B748-9AE6DDF586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EA075086-73CE-F2DF-77B8-59D8D9F7A3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A96BBA85-4F62-3E7C-3A8B-EFE0C0E73E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343155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Guido.Caldarelli@unive.it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FA919067-5029-0F7A-AC97-78C55B297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39555207-65EA-D7EF-5F69-7F726B10BA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FF1222D0-9F28-2B7A-FD1C-3E3DB6A4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144" y="119063"/>
            <a:ext cx="30453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Mondo piccolo</a:t>
            </a:r>
          </a:p>
        </p:txBody>
      </p:sp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265EBF7-5005-DE35-67C7-659FB9248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ChangeArrowheads="1"/>
          </p:cNvSpPr>
          <p:nvPr/>
        </p:nvSpPr>
        <p:spPr bwMode="auto">
          <a:xfrm>
            <a:off x="250825" y="1484313"/>
            <a:ext cx="36734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Helvetica" charset="0"/>
                <a:cs typeface="Helvetica" charset="0"/>
              </a:rPr>
              <a:t>A</a:t>
            </a:r>
            <a:r>
              <a:rPr lang="en-US" sz="2000">
                <a:latin typeface="Helvetica" charset="0"/>
                <a:cs typeface="Helvetica" charset="0"/>
              </a:rPr>
              <a:t> Centralità di grado</a:t>
            </a:r>
          </a:p>
          <a:p>
            <a:endParaRPr lang="en-US" sz="2000">
              <a:latin typeface="Helvetica" charset="0"/>
              <a:cs typeface="Helvetica" charset="0"/>
            </a:endParaRPr>
          </a:p>
          <a:p>
            <a:r>
              <a:rPr lang="en-US" sz="2000" b="1">
                <a:latin typeface="Helvetica" charset="0"/>
                <a:cs typeface="Helvetica" charset="0"/>
              </a:rPr>
              <a:t>B</a:t>
            </a:r>
            <a:r>
              <a:rPr lang="en-US" sz="2000">
                <a:latin typeface="Helvetica" charset="0"/>
                <a:cs typeface="Helvetica" charset="0"/>
              </a:rPr>
              <a:t> Centralità di prossimità</a:t>
            </a:r>
          </a:p>
          <a:p>
            <a:endParaRPr lang="en-US" sz="2000">
              <a:latin typeface="Helvetica" charset="0"/>
              <a:cs typeface="Helvetica" charset="0"/>
            </a:endParaRPr>
          </a:p>
          <a:p>
            <a:r>
              <a:rPr lang="en-US" sz="2000" b="1">
                <a:latin typeface="Helvetica" charset="0"/>
                <a:cs typeface="Helvetica" charset="0"/>
              </a:rPr>
              <a:t>C</a:t>
            </a:r>
            <a:r>
              <a:rPr lang="en-US" sz="2000">
                <a:latin typeface="Helvetica" charset="0"/>
                <a:cs typeface="Helvetica" charset="0"/>
              </a:rPr>
              <a:t> Centralità di “</a:t>
            </a:r>
            <a:r>
              <a:rPr lang="en-US" altLang="ja-JP" sz="2000">
                <a:latin typeface="Helvetica" charset="0"/>
                <a:cs typeface="Helvetica" charset="0"/>
              </a:rPr>
              <a:t>betweenness</a:t>
            </a:r>
            <a:r>
              <a:rPr lang="en-US" sz="2000">
                <a:latin typeface="Helvetica" charset="0"/>
                <a:cs typeface="Helvetica" charset="0"/>
              </a:rPr>
              <a:t>”</a:t>
            </a:r>
            <a:endParaRPr lang="en-US" altLang="ja-JP" sz="2000">
              <a:latin typeface="Helvetica" charset="0"/>
              <a:cs typeface="Helvetica" charset="0"/>
            </a:endParaRPr>
          </a:p>
          <a:p>
            <a:endParaRPr lang="en-US" sz="2000">
              <a:latin typeface="Helvetica" charset="0"/>
              <a:cs typeface="Helvetica" charset="0"/>
            </a:endParaRPr>
          </a:p>
          <a:p>
            <a:r>
              <a:rPr lang="en-US" sz="2000" b="1">
                <a:latin typeface="Helvetica" charset="0"/>
                <a:cs typeface="Helvetica" charset="0"/>
              </a:rPr>
              <a:t>D</a:t>
            </a:r>
            <a:r>
              <a:rPr lang="en-US" sz="2000">
                <a:latin typeface="Helvetica" charset="0"/>
                <a:cs typeface="Helvetica" charset="0"/>
              </a:rPr>
              <a:t> Centralità spettrale</a:t>
            </a:r>
          </a:p>
        </p:txBody>
      </p:sp>
      <p:pic>
        <p:nvPicPr>
          <p:cNvPr id="5222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406" y="1268413"/>
            <a:ext cx="4643693" cy="466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EBE72C2F-9153-22A5-175E-8370E96CB176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0BE9286D-D590-72AF-FCB7-943945D0BC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7F2F2068-F9E6-462F-6893-D5AB7E0757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C6AAFFDD-421D-65B0-AFE2-C9A5B14BA3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1E7663DF-65F5-9026-9756-E99EEF9192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672491F2-5C75-C0D0-B1C0-4E22386EBB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B7F901A9-59FD-450F-BA0E-C8382EBC20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AF5D0EA3-4DC3-94DE-1A36-536D5BD18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186" y="119063"/>
            <a:ext cx="2057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Centralità</a:t>
            </a:r>
          </a:p>
        </p:txBody>
      </p:sp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7A912C69-83A5-8F88-83E1-0C96D7177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30"/>
          <p:cNvGraphicFramePr>
            <a:graphicFrameLocks noChangeAspect="1"/>
          </p:cNvGraphicFramePr>
          <p:nvPr/>
        </p:nvGraphicFramePr>
        <p:xfrm>
          <a:off x="323850" y="1268413"/>
          <a:ext cx="3924300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924848" imgH="4686954" progId="Paint.Picture">
                  <p:embed/>
                </p:oleObj>
              </mc:Choice>
              <mc:Fallback>
                <p:oleObj name="Bitmap Image" r:id="rId2" imgW="3924848" imgH="4686954" progId="Paint.Picture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268413"/>
                        <a:ext cx="3924300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125538"/>
            <a:ext cx="34925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21050"/>
            <a:ext cx="3995738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60270B94-6D1C-D205-B2F9-60B3D74B622D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E5DBA0F6-C47A-8B87-89C8-9FA3002E16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8" name="www.guidocaldarelli.com">
                <a:extLst>
                  <a:ext uri="{FF2B5EF4-FFF2-40B4-BE49-F238E27FC236}">
                    <a16:creationId xmlns:a16="http://schemas.microsoft.com/office/drawing/2014/main" id="{0E1A16AE-EC6E-9182-0D16-0B6EDB40F5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9" name="@GuidoCaldarelli">
                <a:extLst>
                  <a:ext uri="{FF2B5EF4-FFF2-40B4-BE49-F238E27FC236}">
                    <a16:creationId xmlns:a16="http://schemas.microsoft.com/office/drawing/2014/main" id="{E2C2B217-BA5C-05B0-C916-BAD0CA3A70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0" name="Guido.Caldarelli@unive.it">
                <a:extLst>
                  <a:ext uri="{FF2B5EF4-FFF2-40B4-BE49-F238E27FC236}">
                    <a16:creationId xmlns:a16="http://schemas.microsoft.com/office/drawing/2014/main" id="{F402C59E-C8F2-03D5-DD15-095F2719B9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E119E702-7EB3-C517-60E0-9EE469A8D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DB025C45-9477-AD46-E285-3A2862B725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0754D06E-AF13-2664-44E9-118D37B08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119063"/>
            <a:ext cx="21018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Clustering</a:t>
            </a:r>
          </a:p>
        </p:txBody>
      </p:sp>
      <p:pic>
        <p:nvPicPr>
          <p:cNvPr id="13" name="Picture 1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89793B00-FABA-3BE4-E1DF-E54CE680B6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5"/>
          <p:cNvSpPr txBox="1">
            <a:spLocks/>
          </p:cNvSpPr>
          <p:nvPr/>
        </p:nvSpPr>
        <p:spPr>
          <a:xfrm>
            <a:off x="2200275" y="285750"/>
            <a:ext cx="6486525" cy="43021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  <a:defRPr/>
            </a:pPr>
            <a:endParaRPr lang="en-US" b="1" dirty="0"/>
          </a:p>
        </p:txBody>
      </p:sp>
      <p:grpSp>
        <p:nvGrpSpPr>
          <p:cNvPr id="47107" name="Group 3"/>
          <p:cNvGrpSpPr>
            <a:grpSpLocks/>
          </p:cNvGrpSpPr>
          <p:nvPr/>
        </p:nvGrpSpPr>
        <p:grpSpPr bwMode="auto">
          <a:xfrm>
            <a:off x="3568700" y="1208088"/>
            <a:ext cx="493713" cy="538162"/>
            <a:chOff x="663221" y="1861558"/>
            <a:chExt cx="493890" cy="537331"/>
          </a:xfrm>
        </p:grpSpPr>
        <p:sp>
          <p:nvSpPr>
            <p:cNvPr id="5" name="Oval 4"/>
            <p:cNvSpPr/>
            <p:nvPr/>
          </p:nvSpPr>
          <p:spPr>
            <a:xfrm>
              <a:off x="663221" y="1891673"/>
              <a:ext cx="493890" cy="507216"/>
            </a:xfrm>
            <a:prstGeom prst="ellipse">
              <a:avLst/>
            </a:prstGeom>
            <a:solidFill>
              <a:srgbClr val="FFFF00"/>
            </a:solidFill>
            <a:ln w="603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94" name="TextBox 5"/>
            <p:cNvSpPr txBox="1">
              <a:spLocks noChangeArrowheads="1"/>
            </p:cNvSpPr>
            <p:nvPr/>
          </p:nvSpPr>
          <p:spPr bwMode="auto">
            <a:xfrm>
              <a:off x="722765" y="1861558"/>
              <a:ext cx="3843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b="1">
                  <a:latin typeface="Helvetica" charset="0"/>
                  <a:cs typeface="Helvetica" charset="0"/>
                </a:rPr>
                <a:t>1</a:t>
              </a:r>
            </a:p>
          </p:txBody>
        </p:sp>
      </p:grpSp>
      <p:grpSp>
        <p:nvGrpSpPr>
          <p:cNvPr id="47108" name="Group 6"/>
          <p:cNvGrpSpPr>
            <a:grpSpLocks/>
          </p:cNvGrpSpPr>
          <p:nvPr/>
        </p:nvGrpSpPr>
        <p:grpSpPr bwMode="auto">
          <a:xfrm>
            <a:off x="3568700" y="1930400"/>
            <a:ext cx="493713" cy="536575"/>
            <a:chOff x="663221" y="1861558"/>
            <a:chExt cx="493890" cy="537331"/>
          </a:xfrm>
        </p:grpSpPr>
        <p:sp>
          <p:nvSpPr>
            <p:cNvPr id="8" name="Oval 7"/>
            <p:cNvSpPr/>
            <p:nvPr/>
          </p:nvSpPr>
          <p:spPr>
            <a:xfrm>
              <a:off x="663221" y="1890173"/>
              <a:ext cx="493890" cy="508716"/>
            </a:xfrm>
            <a:prstGeom prst="ellipse">
              <a:avLst/>
            </a:prstGeom>
            <a:solidFill>
              <a:srgbClr val="FFFF00"/>
            </a:solidFill>
            <a:ln w="603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92" name="TextBox 8"/>
            <p:cNvSpPr txBox="1">
              <a:spLocks noChangeArrowheads="1"/>
            </p:cNvSpPr>
            <p:nvPr/>
          </p:nvSpPr>
          <p:spPr bwMode="auto">
            <a:xfrm>
              <a:off x="722765" y="1861558"/>
              <a:ext cx="3843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b="1">
                  <a:latin typeface="Helvetica" charset="0"/>
                  <a:cs typeface="Helvetica" charset="0"/>
                </a:rPr>
                <a:t>2</a:t>
              </a:r>
            </a:p>
          </p:txBody>
        </p:sp>
      </p:grpSp>
      <p:grpSp>
        <p:nvGrpSpPr>
          <p:cNvPr id="47109" name="Group 9"/>
          <p:cNvGrpSpPr>
            <a:grpSpLocks/>
          </p:cNvGrpSpPr>
          <p:nvPr/>
        </p:nvGrpSpPr>
        <p:grpSpPr bwMode="auto">
          <a:xfrm>
            <a:off x="3568700" y="2638425"/>
            <a:ext cx="493713" cy="538163"/>
            <a:chOff x="663221" y="1861558"/>
            <a:chExt cx="493890" cy="537331"/>
          </a:xfrm>
        </p:grpSpPr>
        <p:sp>
          <p:nvSpPr>
            <p:cNvPr id="11" name="Oval 10"/>
            <p:cNvSpPr/>
            <p:nvPr/>
          </p:nvSpPr>
          <p:spPr>
            <a:xfrm>
              <a:off x="663221" y="1891674"/>
              <a:ext cx="493890" cy="507215"/>
            </a:xfrm>
            <a:prstGeom prst="ellipse">
              <a:avLst/>
            </a:prstGeom>
            <a:solidFill>
              <a:srgbClr val="FFFF00"/>
            </a:solidFill>
            <a:ln w="603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90" name="TextBox 11"/>
            <p:cNvSpPr txBox="1">
              <a:spLocks noChangeArrowheads="1"/>
            </p:cNvSpPr>
            <p:nvPr/>
          </p:nvSpPr>
          <p:spPr bwMode="auto">
            <a:xfrm>
              <a:off x="722765" y="1861558"/>
              <a:ext cx="3843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b="1">
                  <a:latin typeface="Helvetica" charset="0"/>
                  <a:cs typeface="Helvetica" charset="0"/>
                </a:rPr>
                <a:t>3</a:t>
              </a:r>
            </a:p>
          </p:txBody>
        </p:sp>
      </p:grpSp>
      <p:grpSp>
        <p:nvGrpSpPr>
          <p:cNvPr id="47110" name="Group 12"/>
          <p:cNvGrpSpPr>
            <a:grpSpLocks/>
          </p:cNvGrpSpPr>
          <p:nvPr/>
        </p:nvGrpSpPr>
        <p:grpSpPr bwMode="auto">
          <a:xfrm>
            <a:off x="3568700" y="3355975"/>
            <a:ext cx="493713" cy="536575"/>
            <a:chOff x="663221" y="1861558"/>
            <a:chExt cx="493890" cy="537331"/>
          </a:xfrm>
        </p:grpSpPr>
        <p:sp>
          <p:nvSpPr>
            <p:cNvPr id="14" name="Oval 13"/>
            <p:cNvSpPr/>
            <p:nvPr/>
          </p:nvSpPr>
          <p:spPr>
            <a:xfrm>
              <a:off x="663221" y="1890173"/>
              <a:ext cx="493890" cy="508716"/>
            </a:xfrm>
            <a:prstGeom prst="ellipse">
              <a:avLst/>
            </a:prstGeom>
            <a:solidFill>
              <a:srgbClr val="FFFF00"/>
            </a:solidFill>
            <a:ln w="603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88" name="TextBox 14"/>
            <p:cNvSpPr txBox="1">
              <a:spLocks noChangeArrowheads="1"/>
            </p:cNvSpPr>
            <p:nvPr/>
          </p:nvSpPr>
          <p:spPr bwMode="auto">
            <a:xfrm>
              <a:off x="722765" y="1861558"/>
              <a:ext cx="3843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b="1">
                  <a:latin typeface="Helvetica" charset="0"/>
                  <a:cs typeface="Helvetica" charset="0"/>
                </a:rPr>
                <a:t>4</a:t>
              </a:r>
            </a:p>
          </p:txBody>
        </p:sp>
      </p:grpSp>
      <p:grpSp>
        <p:nvGrpSpPr>
          <p:cNvPr id="47111" name="Group 15"/>
          <p:cNvGrpSpPr>
            <a:grpSpLocks/>
          </p:cNvGrpSpPr>
          <p:nvPr/>
        </p:nvGrpSpPr>
        <p:grpSpPr bwMode="auto">
          <a:xfrm>
            <a:off x="3568700" y="4052888"/>
            <a:ext cx="493713" cy="538162"/>
            <a:chOff x="663221" y="1861558"/>
            <a:chExt cx="493890" cy="537331"/>
          </a:xfrm>
        </p:grpSpPr>
        <p:sp>
          <p:nvSpPr>
            <p:cNvPr id="17" name="Oval 16"/>
            <p:cNvSpPr/>
            <p:nvPr/>
          </p:nvSpPr>
          <p:spPr>
            <a:xfrm>
              <a:off x="663221" y="1891673"/>
              <a:ext cx="493890" cy="507216"/>
            </a:xfrm>
            <a:prstGeom prst="ellipse">
              <a:avLst/>
            </a:prstGeom>
            <a:solidFill>
              <a:srgbClr val="FFFF00"/>
            </a:solidFill>
            <a:ln w="603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86" name="TextBox 17"/>
            <p:cNvSpPr txBox="1">
              <a:spLocks noChangeArrowheads="1"/>
            </p:cNvSpPr>
            <p:nvPr/>
          </p:nvSpPr>
          <p:spPr bwMode="auto">
            <a:xfrm>
              <a:off x="722765" y="1861558"/>
              <a:ext cx="3843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b="1">
                  <a:latin typeface="Helvetica" charset="0"/>
                  <a:cs typeface="Helvetica" charset="0"/>
                </a:rPr>
                <a:t>5</a:t>
              </a:r>
            </a:p>
          </p:txBody>
        </p:sp>
      </p:grpSp>
      <p:grpSp>
        <p:nvGrpSpPr>
          <p:cNvPr id="47112" name="Group 18"/>
          <p:cNvGrpSpPr>
            <a:grpSpLocks/>
          </p:cNvGrpSpPr>
          <p:nvPr/>
        </p:nvGrpSpPr>
        <p:grpSpPr bwMode="auto">
          <a:xfrm>
            <a:off x="3584575" y="4749800"/>
            <a:ext cx="495300" cy="538163"/>
            <a:chOff x="663221" y="1861558"/>
            <a:chExt cx="493890" cy="537331"/>
          </a:xfrm>
        </p:grpSpPr>
        <p:sp>
          <p:nvSpPr>
            <p:cNvPr id="20" name="Oval 19"/>
            <p:cNvSpPr/>
            <p:nvPr/>
          </p:nvSpPr>
          <p:spPr>
            <a:xfrm>
              <a:off x="663221" y="1891674"/>
              <a:ext cx="493890" cy="507215"/>
            </a:xfrm>
            <a:prstGeom prst="ellipse">
              <a:avLst/>
            </a:prstGeom>
            <a:solidFill>
              <a:srgbClr val="FFFF00"/>
            </a:solidFill>
            <a:ln w="603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84" name="TextBox 20"/>
            <p:cNvSpPr txBox="1">
              <a:spLocks noChangeArrowheads="1"/>
            </p:cNvSpPr>
            <p:nvPr/>
          </p:nvSpPr>
          <p:spPr bwMode="auto">
            <a:xfrm>
              <a:off x="722765" y="1861558"/>
              <a:ext cx="3843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b="1">
                  <a:latin typeface="Helvetica" charset="0"/>
                  <a:cs typeface="Helvetica" charset="0"/>
                </a:rPr>
                <a:t>6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932363" y="1517650"/>
            <a:ext cx="604837" cy="6524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latin typeface="Helvetica"/>
                <a:cs typeface="Helvetica"/>
              </a:rPr>
              <a:t>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43475" y="2714625"/>
            <a:ext cx="604838" cy="65246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latin typeface="Helvetica"/>
                <a:cs typeface="Helvetica"/>
              </a:rPr>
              <a:t>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953000" y="3917950"/>
            <a:ext cx="606425" cy="6540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latin typeface="Helvetica"/>
                <a:cs typeface="Helvetica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6175" y="5113338"/>
            <a:ext cx="604838" cy="6540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chemeClr val="tx1"/>
                </a:solidFill>
                <a:latin typeface="Helvetica"/>
                <a:cs typeface="Helvetica"/>
              </a:rPr>
              <a:t>D</a:t>
            </a:r>
          </a:p>
        </p:txBody>
      </p:sp>
      <p:cxnSp>
        <p:nvCxnSpPr>
          <p:cNvPr id="26" name="Straight Connector 25"/>
          <p:cNvCxnSpPr>
            <a:stCxn id="22" idx="1"/>
            <a:endCxn id="8" idx="6"/>
          </p:cNvCxnSpPr>
          <p:nvPr/>
        </p:nvCxnSpPr>
        <p:spPr>
          <a:xfrm flipH="1">
            <a:off x="4062413" y="1843088"/>
            <a:ext cx="869950" cy="369887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2" idx="1"/>
            <a:endCxn id="5" idx="6"/>
          </p:cNvCxnSpPr>
          <p:nvPr/>
        </p:nvCxnSpPr>
        <p:spPr>
          <a:xfrm flipH="1" flipV="1">
            <a:off x="4062413" y="1492250"/>
            <a:ext cx="869950" cy="35083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2" idx="1"/>
          </p:cNvCxnSpPr>
          <p:nvPr/>
        </p:nvCxnSpPr>
        <p:spPr>
          <a:xfrm flipH="1">
            <a:off x="4079875" y="1843088"/>
            <a:ext cx="852488" cy="9556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3" idx="1"/>
            <a:endCxn id="8" idx="6"/>
          </p:cNvCxnSpPr>
          <p:nvPr/>
        </p:nvCxnSpPr>
        <p:spPr>
          <a:xfrm flipH="1" flipV="1">
            <a:off x="4062413" y="2212975"/>
            <a:ext cx="881062" cy="8286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7" idx="6"/>
            <a:endCxn id="23" idx="1"/>
          </p:cNvCxnSpPr>
          <p:nvPr/>
        </p:nvCxnSpPr>
        <p:spPr>
          <a:xfrm flipV="1">
            <a:off x="4062413" y="3041650"/>
            <a:ext cx="881062" cy="12954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4" idx="1"/>
            <a:endCxn id="14" idx="6"/>
          </p:cNvCxnSpPr>
          <p:nvPr/>
        </p:nvCxnSpPr>
        <p:spPr>
          <a:xfrm flipH="1" flipV="1">
            <a:off x="4062413" y="3638550"/>
            <a:ext cx="890587" cy="60642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4" idx="1"/>
            <a:endCxn id="17" idx="6"/>
          </p:cNvCxnSpPr>
          <p:nvPr/>
        </p:nvCxnSpPr>
        <p:spPr>
          <a:xfrm flipH="1">
            <a:off x="4062413" y="4244975"/>
            <a:ext cx="890587" cy="9207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7" idx="6"/>
            <a:endCxn id="25" idx="1"/>
          </p:cNvCxnSpPr>
          <p:nvPr/>
        </p:nvCxnSpPr>
        <p:spPr>
          <a:xfrm>
            <a:off x="4062413" y="4337050"/>
            <a:ext cx="893762" cy="1103313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5" idx="1"/>
            <a:endCxn id="20" idx="6"/>
          </p:cNvCxnSpPr>
          <p:nvPr/>
        </p:nvCxnSpPr>
        <p:spPr>
          <a:xfrm flipH="1" flipV="1">
            <a:off x="4079875" y="5033963"/>
            <a:ext cx="876300" cy="4064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5" idx="1"/>
            <a:endCxn id="47182" idx="3"/>
          </p:cNvCxnSpPr>
          <p:nvPr/>
        </p:nvCxnSpPr>
        <p:spPr>
          <a:xfrm flipH="1">
            <a:off x="4021138" y="5440363"/>
            <a:ext cx="935037" cy="26035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27" name="Group 35"/>
          <p:cNvGrpSpPr>
            <a:grpSpLocks/>
          </p:cNvGrpSpPr>
          <p:nvPr/>
        </p:nvGrpSpPr>
        <p:grpSpPr bwMode="auto">
          <a:xfrm>
            <a:off x="3578225" y="5438775"/>
            <a:ext cx="493713" cy="538163"/>
            <a:chOff x="663221" y="1861558"/>
            <a:chExt cx="493890" cy="537331"/>
          </a:xfrm>
        </p:grpSpPr>
        <p:sp>
          <p:nvSpPr>
            <p:cNvPr id="37" name="Oval 36"/>
            <p:cNvSpPr/>
            <p:nvPr/>
          </p:nvSpPr>
          <p:spPr>
            <a:xfrm>
              <a:off x="663221" y="1891674"/>
              <a:ext cx="493890" cy="507215"/>
            </a:xfrm>
            <a:prstGeom prst="ellipse">
              <a:avLst/>
            </a:prstGeom>
            <a:solidFill>
              <a:srgbClr val="FFFF00"/>
            </a:solidFill>
            <a:ln w="603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82" name="TextBox 37"/>
            <p:cNvSpPr txBox="1">
              <a:spLocks noChangeArrowheads="1"/>
            </p:cNvSpPr>
            <p:nvPr/>
          </p:nvSpPr>
          <p:spPr bwMode="auto">
            <a:xfrm>
              <a:off x="722765" y="1861558"/>
              <a:ext cx="3843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800" b="1">
                  <a:latin typeface="Helvetica" charset="0"/>
                  <a:cs typeface="Helvetica" charset="0"/>
                </a:rPr>
                <a:t>7</a:t>
              </a:r>
            </a:p>
          </p:txBody>
        </p:sp>
      </p:grp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200025" y="1265238"/>
            <a:ext cx="2544763" cy="4286250"/>
            <a:chOff x="199646" y="1265144"/>
            <a:chExt cx="2544374" cy="4286530"/>
          </a:xfrm>
        </p:grpSpPr>
        <p:grpSp>
          <p:nvGrpSpPr>
            <p:cNvPr id="47151" name="Group 39"/>
            <p:cNvGrpSpPr>
              <a:grpSpLocks/>
            </p:cNvGrpSpPr>
            <p:nvPr/>
          </p:nvGrpSpPr>
          <p:grpSpPr bwMode="auto">
            <a:xfrm>
              <a:off x="2250130" y="5000232"/>
              <a:ext cx="493890" cy="537331"/>
              <a:chOff x="663221" y="1861558"/>
              <a:chExt cx="493890" cy="537331"/>
            </a:xfrm>
          </p:grpSpPr>
          <p:sp>
            <p:nvSpPr>
              <p:cNvPr id="68" name="Oval 67"/>
              <p:cNvSpPr/>
              <p:nvPr/>
            </p:nvSpPr>
            <p:spPr>
              <a:xfrm>
                <a:off x="663474" y="1890678"/>
                <a:ext cx="493637" cy="508033"/>
              </a:xfrm>
              <a:prstGeom prst="ellipse">
                <a:avLst/>
              </a:prstGeom>
              <a:solidFill>
                <a:srgbClr val="FFFF00"/>
              </a:solidFill>
              <a:ln w="603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80" name="TextBox 68"/>
              <p:cNvSpPr txBox="1">
                <a:spLocks noChangeArrowheads="1"/>
              </p:cNvSpPr>
              <p:nvPr/>
            </p:nvSpPr>
            <p:spPr bwMode="auto">
              <a:xfrm>
                <a:off x="722765" y="1861558"/>
                <a:ext cx="38436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Helvetica" charset="0"/>
                    <a:cs typeface="Helvetica" charset="0"/>
                  </a:rPr>
                  <a:t>7</a:t>
                </a:r>
              </a:p>
            </p:txBody>
          </p:sp>
        </p:grpSp>
        <p:cxnSp>
          <p:nvCxnSpPr>
            <p:cNvPr id="41" name="Straight Connector 40"/>
            <p:cNvCxnSpPr>
              <a:stCxn id="62" idx="5"/>
            </p:cNvCxnSpPr>
            <p:nvPr/>
          </p:nvCxnSpPr>
          <p:spPr>
            <a:xfrm>
              <a:off x="1125018" y="2978168"/>
              <a:ext cx="614268" cy="1074808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47172" idx="3"/>
              <a:endCxn id="58" idx="2"/>
            </p:cNvCxnSpPr>
            <p:nvPr/>
          </p:nvCxnSpPr>
          <p:spPr>
            <a:xfrm>
              <a:off x="713917" y="4110130"/>
              <a:ext cx="893626" cy="22226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54" name="Group 42"/>
            <p:cNvGrpSpPr>
              <a:grpSpLocks/>
            </p:cNvGrpSpPr>
            <p:nvPr/>
          </p:nvGrpSpPr>
          <p:grpSpPr bwMode="auto">
            <a:xfrm>
              <a:off x="1295044" y="1448128"/>
              <a:ext cx="493890" cy="537331"/>
              <a:chOff x="663221" y="1861558"/>
              <a:chExt cx="493890" cy="537331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663031" y="1891313"/>
                <a:ext cx="493637" cy="508033"/>
              </a:xfrm>
              <a:prstGeom prst="ellipse">
                <a:avLst/>
              </a:prstGeom>
              <a:solidFill>
                <a:srgbClr val="FFFF00"/>
              </a:solidFill>
              <a:ln w="603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78" name="TextBox 66"/>
              <p:cNvSpPr txBox="1">
                <a:spLocks noChangeArrowheads="1"/>
              </p:cNvSpPr>
              <p:nvPr/>
            </p:nvSpPr>
            <p:spPr bwMode="auto">
              <a:xfrm>
                <a:off x="722765" y="1861558"/>
                <a:ext cx="38436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Helvetica" charset="0"/>
                    <a:cs typeface="Helvetica" charset="0"/>
                  </a:rPr>
                  <a:t>1</a:t>
                </a:r>
              </a:p>
            </p:txBody>
          </p:sp>
        </p:grpSp>
        <p:grpSp>
          <p:nvGrpSpPr>
            <p:cNvPr id="47155" name="Group 43"/>
            <p:cNvGrpSpPr>
              <a:grpSpLocks/>
            </p:cNvGrpSpPr>
            <p:nvPr/>
          </p:nvGrpSpPr>
          <p:grpSpPr bwMode="auto">
            <a:xfrm>
              <a:off x="1899922" y="2515482"/>
              <a:ext cx="493890" cy="537331"/>
              <a:chOff x="663221" y="1861558"/>
              <a:chExt cx="493890" cy="537331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662898" y="1890829"/>
                <a:ext cx="493636" cy="508033"/>
              </a:xfrm>
              <a:prstGeom prst="ellipse">
                <a:avLst/>
              </a:prstGeom>
              <a:solidFill>
                <a:srgbClr val="FFFF00"/>
              </a:solidFill>
              <a:ln w="603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76" name="TextBox 64"/>
              <p:cNvSpPr txBox="1">
                <a:spLocks noChangeArrowheads="1"/>
              </p:cNvSpPr>
              <p:nvPr/>
            </p:nvSpPr>
            <p:spPr bwMode="auto">
              <a:xfrm>
                <a:off x="722765" y="1861558"/>
                <a:ext cx="38436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Helvetica" charset="0"/>
                    <a:cs typeface="Helvetica" charset="0"/>
                  </a:rPr>
                  <a:t>3</a:t>
                </a:r>
              </a:p>
            </p:txBody>
          </p:sp>
        </p:grpSp>
        <p:grpSp>
          <p:nvGrpSpPr>
            <p:cNvPr id="47156" name="Group 44"/>
            <p:cNvGrpSpPr>
              <a:grpSpLocks/>
            </p:cNvGrpSpPr>
            <p:nvPr/>
          </p:nvGrpSpPr>
          <p:grpSpPr bwMode="auto">
            <a:xfrm>
              <a:off x="703746" y="2515482"/>
              <a:ext cx="493890" cy="537331"/>
              <a:chOff x="663221" y="1861558"/>
              <a:chExt cx="493890" cy="537331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663869" y="1890829"/>
                <a:ext cx="493637" cy="508033"/>
              </a:xfrm>
              <a:prstGeom prst="ellipse">
                <a:avLst/>
              </a:prstGeom>
              <a:solidFill>
                <a:srgbClr val="FFFF00"/>
              </a:solidFill>
              <a:ln w="603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74" name="TextBox 62"/>
              <p:cNvSpPr txBox="1">
                <a:spLocks noChangeArrowheads="1"/>
              </p:cNvSpPr>
              <p:nvPr/>
            </p:nvSpPr>
            <p:spPr bwMode="auto">
              <a:xfrm>
                <a:off x="722765" y="1861558"/>
                <a:ext cx="38436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Helvetica" charset="0"/>
                    <a:cs typeface="Helvetica" charset="0"/>
                  </a:rPr>
                  <a:t>2</a:t>
                </a:r>
              </a:p>
            </p:txBody>
          </p:sp>
        </p:grpSp>
        <p:grpSp>
          <p:nvGrpSpPr>
            <p:cNvPr id="47157" name="Group 45"/>
            <p:cNvGrpSpPr>
              <a:grpSpLocks/>
            </p:cNvGrpSpPr>
            <p:nvPr/>
          </p:nvGrpSpPr>
          <p:grpSpPr bwMode="auto">
            <a:xfrm>
              <a:off x="269390" y="3849176"/>
              <a:ext cx="493890" cy="537331"/>
              <a:chOff x="663221" y="1861558"/>
              <a:chExt cx="493890" cy="537331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663316" y="1890722"/>
                <a:ext cx="493637" cy="508033"/>
              </a:xfrm>
              <a:prstGeom prst="ellipse">
                <a:avLst/>
              </a:prstGeom>
              <a:solidFill>
                <a:srgbClr val="FFFF00"/>
              </a:solidFill>
              <a:ln w="603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72" name="TextBox 60"/>
              <p:cNvSpPr txBox="1">
                <a:spLocks noChangeArrowheads="1"/>
              </p:cNvSpPr>
              <p:nvPr/>
            </p:nvSpPr>
            <p:spPr bwMode="auto">
              <a:xfrm>
                <a:off x="722765" y="1861558"/>
                <a:ext cx="38436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Helvetica" charset="0"/>
                    <a:cs typeface="Helvetica" charset="0"/>
                  </a:rPr>
                  <a:t>4</a:t>
                </a:r>
              </a:p>
            </p:txBody>
          </p:sp>
        </p:grpSp>
        <p:grpSp>
          <p:nvGrpSpPr>
            <p:cNvPr id="47158" name="Group 46"/>
            <p:cNvGrpSpPr>
              <a:grpSpLocks/>
            </p:cNvGrpSpPr>
            <p:nvPr/>
          </p:nvGrpSpPr>
          <p:grpSpPr bwMode="auto">
            <a:xfrm>
              <a:off x="1607608" y="3849176"/>
              <a:ext cx="493890" cy="537331"/>
              <a:chOff x="663221" y="1861558"/>
              <a:chExt cx="493890" cy="537331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663157" y="1890722"/>
                <a:ext cx="493636" cy="508033"/>
              </a:xfrm>
              <a:prstGeom prst="ellipse">
                <a:avLst/>
              </a:prstGeom>
              <a:solidFill>
                <a:srgbClr val="FFFF00"/>
              </a:solidFill>
              <a:ln w="603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70" name="TextBox 58"/>
              <p:cNvSpPr txBox="1">
                <a:spLocks noChangeArrowheads="1"/>
              </p:cNvSpPr>
              <p:nvPr/>
            </p:nvSpPr>
            <p:spPr bwMode="auto">
              <a:xfrm>
                <a:off x="722765" y="1861558"/>
                <a:ext cx="38436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Helvetica" charset="0"/>
                    <a:cs typeface="Helvetica" charset="0"/>
                  </a:rPr>
                  <a:t>5</a:t>
                </a:r>
              </a:p>
            </p:txBody>
          </p:sp>
        </p:grpSp>
        <p:cxnSp>
          <p:nvCxnSpPr>
            <p:cNvPr id="48" name="Straight Connector 47"/>
            <p:cNvCxnSpPr/>
            <p:nvPr/>
          </p:nvCxnSpPr>
          <p:spPr>
            <a:xfrm>
              <a:off x="1739286" y="1911298"/>
              <a:ext cx="361895" cy="633454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endCxn id="66" idx="3"/>
            </p:cNvCxnSpPr>
            <p:nvPr/>
          </p:nvCxnSpPr>
          <p:spPr>
            <a:xfrm flipV="1">
              <a:off x="1052004" y="1911298"/>
              <a:ext cx="315864" cy="633454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62" idx="6"/>
              <a:endCxn id="64" idx="2"/>
            </p:cNvCxnSpPr>
            <p:nvPr/>
          </p:nvCxnSpPr>
          <p:spPr>
            <a:xfrm>
              <a:off x="1198031" y="2798769"/>
              <a:ext cx="701568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58" idx="5"/>
              <a:endCxn id="68" idx="0"/>
            </p:cNvCxnSpPr>
            <p:nvPr/>
          </p:nvCxnSpPr>
          <p:spPr>
            <a:xfrm>
              <a:off x="2029754" y="4311755"/>
              <a:ext cx="466654" cy="717597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1355169" y="4372084"/>
              <a:ext cx="384116" cy="700134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47168" idx="3"/>
              <a:endCxn id="68" idx="2"/>
            </p:cNvCxnSpPr>
            <p:nvPr/>
          </p:nvCxnSpPr>
          <p:spPr>
            <a:xfrm>
              <a:off x="1496436" y="5275431"/>
              <a:ext cx="753947" cy="7938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165" name="Group 53"/>
            <p:cNvGrpSpPr>
              <a:grpSpLocks/>
            </p:cNvGrpSpPr>
            <p:nvPr/>
          </p:nvGrpSpPr>
          <p:grpSpPr bwMode="auto">
            <a:xfrm>
              <a:off x="1051888" y="5014343"/>
              <a:ext cx="493890" cy="537331"/>
              <a:chOff x="663221" y="1861558"/>
              <a:chExt cx="493890" cy="537331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663337" y="1890856"/>
                <a:ext cx="493636" cy="508033"/>
              </a:xfrm>
              <a:prstGeom prst="ellipse">
                <a:avLst/>
              </a:prstGeom>
              <a:solidFill>
                <a:srgbClr val="FFFF00"/>
              </a:solidFill>
              <a:ln w="603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168" name="TextBox 56"/>
              <p:cNvSpPr txBox="1">
                <a:spLocks noChangeArrowheads="1"/>
              </p:cNvSpPr>
              <p:nvPr/>
            </p:nvSpPr>
            <p:spPr bwMode="auto">
              <a:xfrm>
                <a:off x="722765" y="1861558"/>
                <a:ext cx="38436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Helvetica" charset="0"/>
                    <a:cs typeface="Helvetica" charset="0"/>
                  </a:rPr>
                  <a:t>6</a:t>
                </a:r>
              </a:p>
            </p:txBody>
          </p:sp>
        </p:grpSp>
        <p:sp>
          <p:nvSpPr>
            <p:cNvPr id="47166" name="TextBox 54"/>
            <p:cNvSpPr txBox="1">
              <a:spLocks noChangeArrowheads="1"/>
            </p:cNvSpPr>
            <p:nvPr/>
          </p:nvSpPr>
          <p:spPr bwMode="auto">
            <a:xfrm>
              <a:off x="199646" y="1265144"/>
              <a:ext cx="1095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Helvetica" charset="0"/>
                  <a:cs typeface="Helvetica" charset="0"/>
                </a:rPr>
                <a:t>Network </a:t>
              </a:r>
            </a:p>
            <a:p>
              <a:pPr eaLnBrk="1" hangingPunct="1"/>
              <a:r>
                <a:rPr lang="en-US" sz="1800" b="1">
                  <a:latin typeface="Helvetica" charset="0"/>
                  <a:cs typeface="Helvetica" charset="0"/>
                </a:rPr>
                <a:t>U</a:t>
              </a:r>
            </a:p>
          </p:txBody>
        </p:sp>
      </p:grpSp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6397625" y="1265238"/>
            <a:ext cx="2698750" cy="4324350"/>
            <a:chOff x="6571871" y="1259433"/>
            <a:chExt cx="2698203" cy="4323879"/>
          </a:xfrm>
        </p:grpSpPr>
        <p:grpSp>
          <p:nvGrpSpPr>
            <p:cNvPr id="47141" name="Group 70"/>
            <p:cNvGrpSpPr>
              <a:grpSpLocks/>
            </p:cNvGrpSpPr>
            <p:nvPr/>
          </p:nvGrpSpPr>
          <p:grpSpPr bwMode="auto">
            <a:xfrm>
              <a:off x="6571871" y="1729886"/>
              <a:ext cx="2208328" cy="3853426"/>
              <a:chOff x="6571871" y="1729886"/>
              <a:chExt cx="2208328" cy="3853426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7379745" y="1729282"/>
                <a:ext cx="604714" cy="65397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3600" b="1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A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7390855" y="3375340"/>
                <a:ext cx="604715" cy="65239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3600" b="1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B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6571871" y="4937269"/>
                <a:ext cx="604715" cy="60635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3600" b="1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C</a:t>
                </a: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8174921" y="4929333"/>
                <a:ext cx="604715" cy="65397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3600" b="1" dirty="0">
                    <a:solidFill>
                      <a:schemeClr val="tx1"/>
                    </a:solidFill>
                    <a:latin typeface="Helvetica"/>
                    <a:cs typeface="Helvetica"/>
                  </a:rPr>
                  <a:t>D</a:t>
                </a:r>
              </a:p>
            </p:txBody>
          </p:sp>
          <p:cxnSp>
            <p:nvCxnSpPr>
              <p:cNvPr id="77" name="Straight Connector 76"/>
              <p:cNvCxnSpPr>
                <a:stCxn id="73" idx="2"/>
                <a:endCxn id="74" idx="0"/>
              </p:cNvCxnSpPr>
              <p:nvPr/>
            </p:nvCxnSpPr>
            <p:spPr>
              <a:xfrm>
                <a:off x="7682896" y="2383261"/>
                <a:ext cx="11111" cy="992079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>
                <a:stCxn id="76" idx="1"/>
                <a:endCxn id="75" idx="3"/>
              </p:cNvCxnSpPr>
              <p:nvPr/>
            </p:nvCxnSpPr>
            <p:spPr>
              <a:xfrm flipH="1" flipV="1">
                <a:off x="7176586" y="5240449"/>
                <a:ext cx="998334" cy="15873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>
                <a:stCxn id="74" idx="2"/>
                <a:endCxn id="75" idx="0"/>
              </p:cNvCxnSpPr>
              <p:nvPr/>
            </p:nvCxnSpPr>
            <p:spPr>
              <a:xfrm flipH="1">
                <a:off x="6875023" y="4027732"/>
                <a:ext cx="818984" cy="909538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>
                <a:stCxn id="76" idx="0"/>
                <a:endCxn id="74" idx="2"/>
              </p:cNvCxnSpPr>
              <p:nvPr/>
            </p:nvCxnSpPr>
            <p:spPr>
              <a:xfrm flipH="1" flipV="1">
                <a:off x="7694006" y="4027732"/>
                <a:ext cx="782478" cy="901602"/>
              </a:xfrm>
              <a:prstGeom prst="line">
                <a:avLst/>
              </a:prstGeom>
              <a:ln w="635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142" name="TextBox 71"/>
            <p:cNvSpPr txBox="1">
              <a:spLocks noChangeArrowheads="1"/>
            </p:cNvSpPr>
            <p:nvPr/>
          </p:nvSpPr>
          <p:spPr bwMode="auto">
            <a:xfrm>
              <a:off x="8174702" y="1259433"/>
              <a:ext cx="1095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Helvetica" charset="0"/>
                  <a:cs typeface="Helvetica" charset="0"/>
                </a:rPr>
                <a:t>Network </a:t>
              </a:r>
            </a:p>
            <a:p>
              <a:pPr eaLnBrk="1" hangingPunct="1"/>
              <a:r>
                <a:rPr lang="en-US" sz="1800" b="1">
                  <a:latin typeface="Helvetica" charset="0"/>
                  <a:cs typeface="Helvetica" charset="0"/>
                </a:rPr>
                <a:t>V</a:t>
              </a:r>
            </a:p>
          </p:txBody>
        </p:sp>
      </p:grpSp>
      <p:sp>
        <p:nvSpPr>
          <p:cNvPr id="47130" name="TextBox 80"/>
          <p:cNvSpPr txBox="1">
            <a:spLocks noChangeArrowheads="1"/>
          </p:cNvSpPr>
          <p:nvPr/>
        </p:nvSpPr>
        <p:spPr bwMode="auto">
          <a:xfrm>
            <a:off x="2965450" y="1171575"/>
            <a:ext cx="414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latin typeface="Helvetica" charset="0"/>
                <a:cs typeface="Helvetica" charset="0"/>
              </a:rPr>
              <a:t> U</a:t>
            </a:r>
          </a:p>
        </p:txBody>
      </p:sp>
      <p:sp>
        <p:nvSpPr>
          <p:cNvPr id="47131" name="TextBox 81"/>
          <p:cNvSpPr txBox="1">
            <a:spLocks noChangeArrowheads="1"/>
          </p:cNvSpPr>
          <p:nvPr/>
        </p:nvSpPr>
        <p:spPr bwMode="auto">
          <a:xfrm>
            <a:off x="5561013" y="1171575"/>
            <a:ext cx="474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latin typeface="Helvetica" charset="0"/>
                <a:cs typeface="Helvetica" charset="0"/>
              </a:rPr>
              <a:t> V</a:t>
            </a: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823538B7-3C1C-7477-68EC-576CB3858253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BA67421C-B0A6-F7F9-337E-40D4555077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9" name="www.guidocaldarelli.com">
                <a:extLst>
                  <a:ext uri="{FF2B5EF4-FFF2-40B4-BE49-F238E27FC236}">
                    <a16:creationId xmlns:a16="http://schemas.microsoft.com/office/drawing/2014/main" id="{DDD89F0D-270C-EA59-2F2B-B1A8D3EE04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0" name="@GuidoCaldarelli">
                <a:extLst>
                  <a:ext uri="{FF2B5EF4-FFF2-40B4-BE49-F238E27FC236}">
                    <a16:creationId xmlns:a16="http://schemas.microsoft.com/office/drawing/2014/main" id="{538E79C0-70AF-2C55-0454-75D6FC5B59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2" name="Guido.Caldarelli@unive.it">
                <a:extLst>
                  <a:ext uri="{FF2B5EF4-FFF2-40B4-BE49-F238E27FC236}">
                    <a16:creationId xmlns:a16="http://schemas.microsoft.com/office/drawing/2014/main" id="{0FF912FD-E402-E832-9463-874FF1158C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30C59BB5-B208-DCE0-7506-05A0EDA5D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E37BF06F-0632-4636-4DA1-33B50D0979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6">
            <a:extLst>
              <a:ext uri="{FF2B5EF4-FFF2-40B4-BE49-F238E27FC236}">
                <a16:creationId xmlns:a16="http://schemas.microsoft.com/office/drawing/2014/main" id="{1A69466E-E4E9-0E4D-675E-59BD21A93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4556" y="119063"/>
            <a:ext cx="27179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Reti Bipartite</a:t>
            </a:r>
          </a:p>
        </p:txBody>
      </p:sp>
      <p:pic>
        <p:nvPicPr>
          <p:cNvPr id="16" name="Picture 1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6D6A07E-00DB-F7E1-9DB6-924FA5137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7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5"/>
          <p:cNvSpPr txBox="1">
            <a:spLocks/>
          </p:cNvSpPr>
          <p:nvPr/>
        </p:nvSpPr>
        <p:spPr>
          <a:xfrm>
            <a:off x="2200275" y="285750"/>
            <a:ext cx="6486525" cy="43021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  <a:defRPr/>
            </a:pPr>
            <a:endParaRPr lang="en-US" b="1" dirty="0"/>
          </a:p>
        </p:txBody>
      </p:sp>
      <p:pic>
        <p:nvPicPr>
          <p:cNvPr id="4813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50" y="1152369"/>
            <a:ext cx="7777113" cy="480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3">
            <a:extLst>
              <a:ext uri="{FF2B5EF4-FFF2-40B4-BE49-F238E27FC236}">
                <a16:creationId xmlns:a16="http://schemas.microsoft.com/office/drawing/2014/main" id="{3D5E43FD-99F5-FD34-9896-CB1B25982F13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78339E34-A83A-E14A-D0BB-EB6A7EED1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7" name="www.guidocaldarelli.com">
                <a:extLst>
                  <a:ext uri="{FF2B5EF4-FFF2-40B4-BE49-F238E27FC236}">
                    <a16:creationId xmlns:a16="http://schemas.microsoft.com/office/drawing/2014/main" id="{34C4CCDF-C9E9-3871-AAE6-DD4C8694E1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8" name="@GuidoCaldarelli">
                <a:extLst>
                  <a:ext uri="{FF2B5EF4-FFF2-40B4-BE49-F238E27FC236}">
                    <a16:creationId xmlns:a16="http://schemas.microsoft.com/office/drawing/2014/main" id="{312BAAA5-72B1-CCF9-8A2F-35D2F08E92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9" name="Guido.Caldarelli@unive.it">
                <a:extLst>
                  <a:ext uri="{FF2B5EF4-FFF2-40B4-BE49-F238E27FC236}">
                    <a16:creationId xmlns:a16="http://schemas.microsoft.com/office/drawing/2014/main" id="{9F25847E-AEF1-2E1F-78FE-69DDA6A1B7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5" name="Picture 2" descr="Twitter icon - Free download on Iconfinder">
              <a:extLst>
                <a:ext uri="{FF2B5EF4-FFF2-40B4-BE49-F238E27FC236}">
                  <a16:creationId xmlns:a16="http://schemas.microsoft.com/office/drawing/2014/main" id="{8AC8C4D0-143F-95C9-DEDA-C6F6DA7AE4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 descr="Emails mail message icon - Essential Rounded">
              <a:extLst>
                <a:ext uri="{FF2B5EF4-FFF2-40B4-BE49-F238E27FC236}">
                  <a16:creationId xmlns:a16="http://schemas.microsoft.com/office/drawing/2014/main" id="{53610DB1-C369-EAB7-E6B3-916851987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6">
            <a:extLst>
              <a:ext uri="{FF2B5EF4-FFF2-40B4-BE49-F238E27FC236}">
                <a16:creationId xmlns:a16="http://schemas.microsoft.com/office/drawing/2014/main" id="{7765EA9B-0670-BD79-5733-B0FC4DA68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9657" y="119063"/>
            <a:ext cx="1882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Genetica</a:t>
            </a:r>
          </a:p>
        </p:txBody>
      </p:sp>
      <p:pic>
        <p:nvPicPr>
          <p:cNvPr id="12" name="Picture 1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845D111-4B2A-3BB8-0080-3957D68BF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96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5"/>
          <p:cNvSpPr txBox="1">
            <a:spLocks/>
          </p:cNvSpPr>
          <p:nvPr/>
        </p:nvSpPr>
        <p:spPr>
          <a:xfrm>
            <a:off x="2200275" y="285750"/>
            <a:ext cx="6486525" cy="43021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  <a:defRPr/>
            </a:pPr>
            <a:endParaRPr lang="en-US" b="1" dirty="0"/>
          </a:p>
        </p:txBody>
      </p:sp>
      <p:pic>
        <p:nvPicPr>
          <p:cNvPr id="4915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2336"/>
            <a:ext cx="8820472" cy="478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3">
            <a:extLst>
              <a:ext uri="{FF2B5EF4-FFF2-40B4-BE49-F238E27FC236}">
                <a16:creationId xmlns:a16="http://schemas.microsoft.com/office/drawing/2014/main" id="{409748C2-411D-4FB7-F691-12BF6A576D55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5" cy="400050"/>
            <a:chOff x="1771015" y="6496515"/>
            <a:chExt cx="6972369" cy="358141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7A14EAA5-562E-47BB-90A8-37AC92AE27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7" name="www.guidocaldarelli.com">
                <a:extLst>
                  <a:ext uri="{FF2B5EF4-FFF2-40B4-BE49-F238E27FC236}">
                    <a16:creationId xmlns:a16="http://schemas.microsoft.com/office/drawing/2014/main" id="{AA8CBCA1-848D-5D19-1FCB-83D68C1954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8" name="@GuidoCaldarelli">
                <a:extLst>
                  <a:ext uri="{FF2B5EF4-FFF2-40B4-BE49-F238E27FC236}">
                    <a16:creationId xmlns:a16="http://schemas.microsoft.com/office/drawing/2014/main" id="{993C5EC6-7E62-CF18-C0C2-336423503F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9" name="Guido.Caldarelli@unive.it">
                <a:extLst>
                  <a:ext uri="{FF2B5EF4-FFF2-40B4-BE49-F238E27FC236}">
                    <a16:creationId xmlns:a16="http://schemas.microsoft.com/office/drawing/2014/main" id="{70764AF1-7310-9678-CA74-C51BF3F7B8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5" name="Picture 2" descr="Twitter icon - Free download on Iconfinder">
              <a:extLst>
                <a:ext uri="{FF2B5EF4-FFF2-40B4-BE49-F238E27FC236}">
                  <a16:creationId xmlns:a16="http://schemas.microsoft.com/office/drawing/2014/main" id="{81FADB15-7585-8D5E-961A-D20AB2A99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 descr="Emails mail message icon - Essential Rounded">
              <a:extLst>
                <a:ext uri="{FF2B5EF4-FFF2-40B4-BE49-F238E27FC236}">
                  <a16:creationId xmlns:a16="http://schemas.microsoft.com/office/drawing/2014/main" id="{BF1E5CAC-DC0A-CB02-74F4-0A1C6A651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CB8C659F-E3A6-2714-1D7F-82A3E8E61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7624" y="119063"/>
            <a:ext cx="1814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Malattie</a:t>
            </a:r>
          </a:p>
        </p:txBody>
      </p:sp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224DF49-E3E7-9E2C-B2D5-0DB35951C2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34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5"/>
          <p:cNvSpPr txBox="1">
            <a:spLocks/>
          </p:cNvSpPr>
          <p:nvPr/>
        </p:nvSpPr>
        <p:spPr>
          <a:xfrm>
            <a:off x="2200275" y="285750"/>
            <a:ext cx="6486525" cy="43021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  <a:defRPr/>
            </a:pPr>
            <a:endParaRPr lang="en-US" b="1" dirty="0"/>
          </a:p>
        </p:txBody>
      </p:sp>
      <p:pic>
        <p:nvPicPr>
          <p:cNvPr id="5017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90" y="1124744"/>
            <a:ext cx="8874409" cy="474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3">
            <a:extLst>
              <a:ext uri="{FF2B5EF4-FFF2-40B4-BE49-F238E27FC236}">
                <a16:creationId xmlns:a16="http://schemas.microsoft.com/office/drawing/2014/main" id="{F8BE27C8-2615-1482-D550-9786210399C4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C8D53B9E-A914-ECCA-6C95-66E6AA8F70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7" name="www.guidocaldarelli.com">
                <a:extLst>
                  <a:ext uri="{FF2B5EF4-FFF2-40B4-BE49-F238E27FC236}">
                    <a16:creationId xmlns:a16="http://schemas.microsoft.com/office/drawing/2014/main" id="{D32812C6-8F83-CE34-A5A4-E6AC509045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8" name="@GuidoCaldarelli">
                <a:extLst>
                  <a:ext uri="{FF2B5EF4-FFF2-40B4-BE49-F238E27FC236}">
                    <a16:creationId xmlns:a16="http://schemas.microsoft.com/office/drawing/2014/main" id="{835DC674-FE11-2643-0AF8-F0D87A2B9B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9" name="Guido.Caldarelli@unive.it">
                <a:extLst>
                  <a:ext uri="{FF2B5EF4-FFF2-40B4-BE49-F238E27FC236}">
                    <a16:creationId xmlns:a16="http://schemas.microsoft.com/office/drawing/2014/main" id="{81DDBA60-AF9B-D977-9083-05350B238F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5" name="Picture 2" descr="Twitter icon - Free download on Iconfinder">
              <a:extLst>
                <a:ext uri="{FF2B5EF4-FFF2-40B4-BE49-F238E27FC236}">
                  <a16:creationId xmlns:a16="http://schemas.microsoft.com/office/drawing/2014/main" id="{9F2DB176-8613-0647-49BE-B539FBC8BE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 descr="Emails mail message icon - Essential Rounded">
              <a:extLst>
                <a:ext uri="{FF2B5EF4-FFF2-40B4-BE49-F238E27FC236}">
                  <a16:creationId xmlns:a16="http://schemas.microsoft.com/office/drawing/2014/main" id="{AB4AF2DD-1005-8A6D-D5CF-03AC4F6BF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6">
            <a:extLst>
              <a:ext uri="{FF2B5EF4-FFF2-40B4-BE49-F238E27FC236}">
                <a16:creationId xmlns:a16="http://schemas.microsoft.com/office/drawing/2014/main" id="{18B711EE-C5EE-4EE8-C251-48072D49E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19063"/>
            <a:ext cx="1814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Malattie</a:t>
            </a:r>
          </a:p>
        </p:txBody>
      </p:sp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85BFC9D5-5C64-2DBD-49B2-DF1AA552BA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9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ore than finance…"/>
          <p:cNvSpPr txBox="1"/>
          <p:nvPr/>
        </p:nvSpPr>
        <p:spPr>
          <a:xfrm>
            <a:off x="175943" y="1413674"/>
            <a:ext cx="873905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defRPr sz="1800"/>
            </a:pPr>
            <a:r>
              <a:rPr lang="en-US"/>
              <a:t>La struttura del commercio non cambia nel tempo</a:t>
            </a:r>
            <a:endParaRPr/>
          </a:p>
        </p:txBody>
      </p:sp>
      <p:pic>
        <p:nvPicPr>
          <p:cNvPr id="1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43" y="2382178"/>
            <a:ext cx="4284390" cy="26119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554" y="2382178"/>
            <a:ext cx="4286224" cy="2611994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M-A. Serrano, M. Boguña, A. Vespignani…"/>
          <p:cNvSpPr txBox="1"/>
          <p:nvPr/>
        </p:nvSpPr>
        <p:spPr>
          <a:xfrm>
            <a:off x="231313" y="5358757"/>
            <a:ext cx="326056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1200">
                <a:solidFill>
                  <a:srgbClr val="141314"/>
                </a:solidFill>
              </a:defRPr>
            </a:pPr>
            <a:r>
              <a:t>M-A. Serrano, M. Boguña, A. Vespignani </a:t>
            </a:r>
          </a:p>
          <a:p>
            <a:pPr defTabSz="457200">
              <a:defRPr sz="1200">
                <a:solidFill>
                  <a:srgbClr val="141314"/>
                </a:solidFill>
              </a:defRPr>
            </a:pPr>
            <a:r>
              <a:rPr i="1"/>
              <a:t>J. Econ Interac Coord</a:t>
            </a:r>
            <a:r>
              <a:t> </a:t>
            </a:r>
            <a:r>
              <a:rPr b="1"/>
              <a:t>2, </a:t>
            </a:r>
            <a:r>
              <a:t>111–124 (2007)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BCACF534-4A59-4BB6-ADBA-72B2FB13E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119063"/>
            <a:ext cx="20569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Economia</a:t>
            </a:r>
          </a:p>
        </p:txBody>
      </p:sp>
      <p:grpSp>
        <p:nvGrpSpPr>
          <p:cNvPr id="4" name="Group 13">
            <a:extLst>
              <a:ext uri="{FF2B5EF4-FFF2-40B4-BE49-F238E27FC236}">
                <a16:creationId xmlns:a16="http://schemas.microsoft.com/office/drawing/2014/main" id="{F5545678-5F38-9E54-9357-85D4965BEE1B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5" name="Group">
              <a:extLst>
                <a:ext uri="{FF2B5EF4-FFF2-40B4-BE49-F238E27FC236}">
                  <a16:creationId xmlns:a16="http://schemas.microsoft.com/office/drawing/2014/main" id="{BED93E6D-9A92-B3DC-41F5-8C36546FB7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8" name="www.guidocaldarelli.com">
                <a:extLst>
                  <a:ext uri="{FF2B5EF4-FFF2-40B4-BE49-F238E27FC236}">
                    <a16:creationId xmlns:a16="http://schemas.microsoft.com/office/drawing/2014/main" id="{575C4465-E404-D315-98D8-845910AAD6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9" name="@GuidoCaldarelli">
                <a:extLst>
                  <a:ext uri="{FF2B5EF4-FFF2-40B4-BE49-F238E27FC236}">
                    <a16:creationId xmlns:a16="http://schemas.microsoft.com/office/drawing/2014/main" id="{5788CB8D-5B19-F0E5-02EF-2B5748F204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0" name="Guido.Caldarelli@unive.it">
                <a:extLst>
                  <a:ext uri="{FF2B5EF4-FFF2-40B4-BE49-F238E27FC236}">
                    <a16:creationId xmlns:a16="http://schemas.microsoft.com/office/drawing/2014/main" id="{272FA2AD-445C-AA15-A4AD-0B17C0667C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6" name="Picture 2" descr="Twitter icon - Free download on Iconfinder">
              <a:extLst>
                <a:ext uri="{FF2B5EF4-FFF2-40B4-BE49-F238E27FC236}">
                  <a16:creationId xmlns:a16="http://schemas.microsoft.com/office/drawing/2014/main" id="{535D2AC8-9688-F409-B29F-6ABFAE0A94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mails mail message icon - Essential Rounded">
              <a:extLst>
                <a:ext uri="{FF2B5EF4-FFF2-40B4-BE49-F238E27FC236}">
                  <a16:creationId xmlns:a16="http://schemas.microsoft.com/office/drawing/2014/main" id="{DA6D307A-AD16-5121-4447-1C6D609FA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2A826EC-4499-BFAE-739F-44C05809A8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medic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30" y="1396901"/>
            <a:ext cx="6638457" cy="448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0">
            <a:extLst>
              <a:ext uri="{FF2B5EF4-FFF2-40B4-BE49-F238E27FC236}">
                <a16:creationId xmlns:a16="http://schemas.microsoft.com/office/drawing/2014/main" id="{A19B9A8B-BF32-98B6-64AB-5C8A5E89674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6" name="Group">
              <a:extLst>
                <a:ext uri="{FF2B5EF4-FFF2-40B4-BE49-F238E27FC236}">
                  <a16:creationId xmlns:a16="http://schemas.microsoft.com/office/drawing/2014/main" id="{B15BA2DA-2FEA-C3AF-555E-C3064CB61A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9" name="www.guidocaldarelli.com">
                <a:extLst>
                  <a:ext uri="{FF2B5EF4-FFF2-40B4-BE49-F238E27FC236}">
                    <a16:creationId xmlns:a16="http://schemas.microsoft.com/office/drawing/2014/main" id="{B70CC85F-EABC-BBE2-A1EC-0EE3C2D3C7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0" name="@GuidoCaldarelli">
                <a:extLst>
                  <a:ext uri="{FF2B5EF4-FFF2-40B4-BE49-F238E27FC236}">
                    <a16:creationId xmlns:a16="http://schemas.microsoft.com/office/drawing/2014/main" id="{3B4DC775-11CE-A627-CC1C-3DC3EE9E8B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1" name="Guido.Caldarelli@unive.it">
                <a:extLst>
                  <a:ext uri="{FF2B5EF4-FFF2-40B4-BE49-F238E27FC236}">
                    <a16:creationId xmlns:a16="http://schemas.microsoft.com/office/drawing/2014/main" id="{42BED64D-D4C2-ABE3-428F-38E9D0CF0F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7" name="Picture 2" descr="Twitter icon - Free download on Iconfinder">
              <a:extLst>
                <a:ext uri="{FF2B5EF4-FFF2-40B4-BE49-F238E27FC236}">
                  <a16:creationId xmlns:a16="http://schemas.microsoft.com/office/drawing/2014/main" id="{11EB3F4C-D398-3739-95D0-A0A2D33496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Emails mail message icon - Essential Rounded">
              <a:extLst>
                <a:ext uri="{FF2B5EF4-FFF2-40B4-BE49-F238E27FC236}">
                  <a16:creationId xmlns:a16="http://schemas.microsoft.com/office/drawing/2014/main" id="{EBD7EE9B-562D-4E36-95C3-5F15276FBD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28">
            <a:extLst>
              <a:ext uri="{FF2B5EF4-FFF2-40B4-BE49-F238E27FC236}">
                <a16:creationId xmlns:a16="http://schemas.microsoft.com/office/drawing/2014/main" id="{C39DD474-6D33-2FF8-61C3-163C45A08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118373"/>
            <a:ext cx="36188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Vedere la poliltica</a:t>
            </a: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DAF2B614-23CE-4E9B-4E0D-A963AB18D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edic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48076"/>
            <a:ext cx="3436888" cy="2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3146425"/>
            <a:ext cx="3573463" cy="31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1285875"/>
            <a:ext cx="1746250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1285875"/>
            <a:ext cx="3306763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0">
            <a:extLst>
              <a:ext uri="{FF2B5EF4-FFF2-40B4-BE49-F238E27FC236}">
                <a16:creationId xmlns:a16="http://schemas.microsoft.com/office/drawing/2014/main" id="{2BC0C120-9F99-E638-2048-4D1C9FD283C4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9" name="Group">
              <a:extLst>
                <a:ext uri="{FF2B5EF4-FFF2-40B4-BE49-F238E27FC236}">
                  <a16:creationId xmlns:a16="http://schemas.microsoft.com/office/drawing/2014/main" id="{B084DFB3-2D75-AC70-CFCF-136167774D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12" name="www.guidocaldarelli.com">
                <a:extLst>
                  <a:ext uri="{FF2B5EF4-FFF2-40B4-BE49-F238E27FC236}">
                    <a16:creationId xmlns:a16="http://schemas.microsoft.com/office/drawing/2014/main" id="{8029BF20-0EBA-9B1A-FFB5-1077CF2ED1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3" name="@GuidoCaldarelli">
                <a:extLst>
                  <a:ext uri="{FF2B5EF4-FFF2-40B4-BE49-F238E27FC236}">
                    <a16:creationId xmlns:a16="http://schemas.microsoft.com/office/drawing/2014/main" id="{3D7A9E59-956C-D557-7136-FB8FA930AC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14" name="Guido.Caldarelli@unive.it">
                <a:extLst>
                  <a:ext uri="{FF2B5EF4-FFF2-40B4-BE49-F238E27FC236}">
                    <a16:creationId xmlns:a16="http://schemas.microsoft.com/office/drawing/2014/main" id="{CED89D9F-4C97-E47D-1CFF-6BB564E3F1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10" name="Picture 2" descr="Twitter icon - Free download on Iconfinder">
              <a:extLst>
                <a:ext uri="{FF2B5EF4-FFF2-40B4-BE49-F238E27FC236}">
                  <a16:creationId xmlns:a16="http://schemas.microsoft.com/office/drawing/2014/main" id="{6A36118C-AB72-2F55-8087-B3F422ABB2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Emails mail message icon - Essential Rounded">
              <a:extLst>
                <a:ext uri="{FF2B5EF4-FFF2-40B4-BE49-F238E27FC236}">
                  <a16:creationId xmlns:a16="http://schemas.microsoft.com/office/drawing/2014/main" id="{EE02896B-7085-7FDA-96DB-5CB870931B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28">
            <a:extLst>
              <a:ext uri="{FF2B5EF4-FFF2-40B4-BE49-F238E27FC236}">
                <a16:creationId xmlns:a16="http://schemas.microsoft.com/office/drawing/2014/main" id="{8D8249EB-2223-286B-58CC-14102E11F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9520" y="118373"/>
            <a:ext cx="33949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Oggi come allora</a:t>
            </a:r>
          </a:p>
        </p:txBody>
      </p:sp>
      <p:pic>
        <p:nvPicPr>
          <p:cNvPr id="6" name="Picture 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B474FF1-50F9-08EB-85C6-904E93BA0E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6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7613"/>
            <a:ext cx="91440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20">
            <a:extLst>
              <a:ext uri="{FF2B5EF4-FFF2-40B4-BE49-F238E27FC236}">
                <a16:creationId xmlns:a16="http://schemas.microsoft.com/office/drawing/2014/main" id="{A450748A-C7CC-C5C0-5F8F-C0AB90097810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15" name="Group">
              <a:extLst>
                <a:ext uri="{FF2B5EF4-FFF2-40B4-BE49-F238E27FC236}">
                  <a16:creationId xmlns:a16="http://schemas.microsoft.com/office/drawing/2014/main" id="{F01EB7CA-FD4B-0C4F-7556-DAE859DA6C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18" name="www.guidocaldarelli.com">
                <a:extLst>
                  <a:ext uri="{FF2B5EF4-FFF2-40B4-BE49-F238E27FC236}">
                    <a16:creationId xmlns:a16="http://schemas.microsoft.com/office/drawing/2014/main" id="{CB550F49-A400-5A0A-51D9-BF92EF9321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19" name="@GuidoCaldarelli">
                <a:extLst>
                  <a:ext uri="{FF2B5EF4-FFF2-40B4-BE49-F238E27FC236}">
                    <a16:creationId xmlns:a16="http://schemas.microsoft.com/office/drawing/2014/main" id="{C656B0E7-5770-CD5B-03EC-5F46C13842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20" name="Guido.Caldarelli@unive.it">
                <a:extLst>
                  <a:ext uri="{FF2B5EF4-FFF2-40B4-BE49-F238E27FC236}">
                    <a16:creationId xmlns:a16="http://schemas.microsoft.com/office/drawing/2014/main" id="{65A1A185-F3B0-ADF4-A01A-24C804A929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16" name="Picture 2" descr="Twitter icon - Free download on Iconfinder">
              <a:extLst>
                <a:ext uri="{FF2B5EF4-FFF2-40B4-BE49-F238E27FC236}">
                  <a16:creationId xmlns:a16="http://schemas.microsoft.com/office/drawing/2014/main" id="{0C03F2CF-E31E-1CDB-FB8F-7C5B836155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6" descr="Emails mail message icon - Essential Rounded">
              <a:extLst>
                <a:ext uri="{FF2B5EF4-FFF2-40B4-BE49-F238E27FC236}">
                  <a16:creationId xmlns:a16="http://schemas.microsoft.com/office/drawing/2014/main" id="{0B9EF254-2504-798F-9DB0-60C24B1081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28">
            <a:extLst>
              <a:ext uri="{FF2B5EF4-FFF2-40B4-BE49-F238E27FC236}">
                <a16:creationId xmlns:a16="http://schemas.microsoft.com/office/drawing/2014/main" id="{42891550-D6A3-5F5E-BF5C-09861E912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7249" y="74577"/>
            <a:ext cx="24633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Profilazione</a:t>
            </a:r>
          </a:p>
        </p:txBody>
      </p:sp>
    </p:spTree>
    <p:extLst>
      <p:ext uri="{BB962C8B-B14F-4D97-AF65-F5344CB8AC3E}">
        <p14:creationId xmlns:p14="http://schemas.microsoft.com/office/powerpoint/2010/main" val="4118190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3031443"/>
            <a:ext cx="2715055" cy="2727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910" y="3031443"/>
            <a:ext cx="5219967" cy="1607887"/>
          </a:xfrm>
          <a:prstGeom prst="rect">
            <a:avLst/>
          </a:prstGeom>
          <a:ln w="12700">
            <a:miter lim="400000"/>
          </a:ln>
        </p:spPr>
      </p:pic>
      <p:sp>
        <p:nvSpPr>
          <p:cNvPr id="1821" name="What are &quot;fake news&quot;?…"/>
          <p:cNvSpPr txBox="1"/>
          <p:nvPr/>
        </p:nvSpPr>
        <p:spPr>
          <a:xfrm>
            <a:off x="388010" y="1388308"/>
            <a:ext cx="8627543" cy="1200329"/>
          </a:xfrm>
          <a:prstGeom prst="rect">
            <a:avLst/>
          </a:prstGeom>
          <a:solidFill>
            <a:srgbClr val="B2B2B2"/>
          </a:solidFill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defRPr sz="18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lang="en-US"/>
              <a:t>Cosa vuol dire </a:t>
            </a:r>
            <a:r>
              <a:t>"fake news"?</a:t>
            </a:r>
          </a:p>
          <a:p>
            <a:pPr defTabSz="457200">
              <a:defRPr sz="18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/>
              <a:t>Secondo </a:t>
            </a:r>
            <a:r>
              <a:t>Lazer et al., fake news </a:t>
            </a:r>
            <a:r>
              <a:rPr lang="en-US"/>
              <a:t>sono</a:t>
            </a:r>
            <a:r>
              <a:t> "informa</a:t>
            </a:r>
            <a:r>
              <a:rPr lang="en-US"/>
              <a:t>zione</a:t>
            </a:r>
            <a:r>
              <a:t> </a:t>
            </a:r>
            <a:r>
              <a:rPr lang="en-US"/>
              <a:t>che riproduce la forma delle notizie proposte dai </a:t>
            </a:r>
            <a:r>
              <a:t>media </a:t>
            </a:r>
            <a:r>
              <a:rPr lang="en-US"/>
              <a:t>ma non il loro contenuto</a:t>
            </a:r>
            <a:r>
              <a:t>. </a:t>
            </a:r>
            <a:r>
              <a:rPr lang="en-US"/>
              <a:t>Le f</a:t>
            </a:r>
            <a:r>
              <a:t>ake news </a:t>
            </a:r>
            <a:r>
              <a:rPr lang="en-US"/>
              <a:t>si sovrappongono ad altri fenomeni negativi sull’</a:t>
            </a:r>
            <a:r>
              <a:t>informa</a:t>
            </a:r>
            <a:r>
              <a:rPr lang="en-US"/>
              <a:t>z</a:t>
            </a:r>
            <a:r>
              <a:t>ion</a:t>
            </a:r>
            <a:r>
              <a:rPr lang="en-US"/>
              <a:t>e</a:t>
            </a:r>
            <a:r>
              <a:t> </a:t>
            </a:r>
            <a:r>
              <a:rPr lang="en-US"/>
              <a:t>come la d</a:t>
            </a:r>
            <a:r>
              <a:t>isinforma</a:t>
            </a:r>
            <a:r>
              <a:rPr lang="en-US"/>
              <a:t>z</a:t>
            </a:r>
            <a:r>
              <a:t>ion</a:t>
            </a:r>
            <a:r>
              <a:rPr lang="en-US"/>
              <a:t>e</a:t>
            </a:r>
            <a:endParaRPr/>
          </a:p>
        </p:txBody>
      </p:sp>
      <p:pic>
        <p:nvPicPr>
          <p:cNvPr id="182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249" y="4490302"/>
            <a:ext cx="5489203" cy="153924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FA919325-AEED-60DF-637F-FAD91237EC50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7EE5248D-A83A-E6D5-FE93-EFB53B6934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B14483AE-16B2-DF69-2C9A-487D1486BD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28C2370B-A6E8-31A3-CE26-DCF74B67F5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84970570-CE95-E95E-FBDC-FC0D6E900B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B34D13EE-4EE3-4EC0-5133-22CA740B26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E0F545B6-AD2C-EA63-A52B-8919ECEF29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CFADBF79-C12A-9CBA-4B13-92915127B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119063"/>
            <a:ext cx="3551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Dis. Informazione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387B55D-BA4F-31B4-A9AB-D92FC0C368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" grpId="0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71638-17FD-7DA9-0F10-87D5EA592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>
            <a:extLst>
              <a:ext uri="{FF2B5EF4-FFF2-40B4-BE49-F238E27FC236}">
                <a16:creationId xmlns:a16="http://schemas.microsoft.com/office/drawing/2014/main" id="{1D5A59DA-5660-A67A-ADDD-F9F387907DC8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448248F4-498A-4C53-D305-4F372268FB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E9A444E3-0D45-6393-3FA6-E7CAD0C4DE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B24FEA52-4C73-7677-1981-506BC200A0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4BC68A75-EC32-0D26-5801-C8EE6BDEC4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70A89C03-E9BF-275D-4A24-B32AAEA980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1D539DDA-2E29-DCD0-E04E-8704E8C9A2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10392F61-19A8-4D70-B2CD-2017EAC9F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119063"/>
            <a:ext cx="3551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Dis. Informazione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178F2C7D-E4AF-C821-CCCC-88F2F9184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FDB3EA-765F-6313-AFEB-B2887FA2D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292335"/>
            <a:ext cx="7772400" cy="42733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29C93A-7F73-6F6A-F996-0816A1BA8346}"/>
              </a:ext>
            </a:extLst>
          </p:cNvPr>
          <p:cNvSpPr txBox="1"/>
          <p:nvPr/>
        </p:nvSpPr>
        <p:spPr>
          <a:xfrm>
            <a:off x="5148064" y="5723274"/>
            <a:ext cx="346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https://arxiv.org/abs/2510.15053</a:t>
            </a:r>
          </a:p>
        </p:txBody>
      </p:sp>
    </p:spTree>
    <p:extLst>
      <p:ext uri="{BB962C8B-B14F-4D97-AF65-F5344CB8AC3E}">
        <p14:creationId xmlns:p14="http://schemas.microsoft.com/office/powerpoint/2010/main" val="242860859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>
            <a:extLst>
              <a:ext uri="{FF2B5EF4-FFF2-40B4-BE49-F238E27FC236}">
                <a16:creationId xmlns:a16="http://schemas.microsoft.com/office/drawing/2014/main" id="{E026BEB9-9C1D-D13E-5F6D-F7E03B6A110F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21" name="Group">
              <a:extLst>
                <a:ext uri="{FF2B5EF4-FFF2-40B4-BE49-F238E27FC236}">
                  <a16:creationId xmlns:a16="http://schemas.microsoft.com/office/drawing/2014/main" id="{CA70698E-7E20-DDE0-B647-AA737DBB1D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24" name="www.guidocaldarelli.com">
                <a:extLst>
                  <a:ext uri="{FF2B5EF4-FFF2-40B4-BE49-F238E27FC236}">
                    <a16:creationId xmlns:a16="http://schemas.microsoft.com/office/drawing/2014/main" id="{0DA17757-CC22-1092-69BF-54170802FE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25" name="@GuidoCaldarelli">
                <a:extLst>
                  <a:ext uri="{FF2B5EF4-FFF2-40B4-BE49-F238E27FC236}">
                    <a16:creationId xmlns:a16="http://schemas.microsoft.com/office/drawing/2014/main" id="{D45E5B62-ACDD-AB99-4F9F-6DBAF7CAE8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26" name="Guido.Caldarelli@unive.it">
                <a:extLst>
                  <a:ext uri="{FF2B5EF4-FFF2-40B4-BE49-F238E27FC236}">
                    <a16:creationId xmlns:a16="http://schemas.microsoft.com/office/drawing/2014/main" id="{F83B8540-6C05-A977-1CB8-5D0377C4C5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22" name="Picture 2" descr="Twitter icon - Free download on Iconfinder">
              <a:extLst>
                <a:ext uri="{FF2B5EF4-FFF2-40B4-BE49-F238E27FC236}">
                  <a16:creationId xmlns:a16="http://schemas.microsoft.com/office/drawing/2014/main" id="{BE0DE4E2-2DB0-051C-1807-B81FDD7ECF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6" descr="Emails mail message icon - Essential Rounded">
              <a:extLst>
                <a:ext uri="{FF2B5EF4-FFF2-40B4-BE49-F238E27FC236}">
                  <a16:creationId xmlns:a16="http://schemas.microsoft.com/office/drawing/2014/main" id="{9CEC062F-84F7-3596-AAE2-C8F177F8F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28">
            <a:extLst>
              <a:ext uri="{FF2B5EF4-FFF2-40B4-BE49-F238E27FC236}">
                <a16:creationId xmlns:a16="http://schemas.microsoft.com/office/drawing/2014/main" id="{EB2EE881-9DFE-2CBF-6B38-EE8FC9356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312" y="118373"/>
            <a:ext cx="14516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Novità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53D6C4-6E4E-881B-5BF2-E4BDEEF74E1F}"/>
              </a:ext>
            </a:extLst>
          </p:cNvPr>
          <p:cNvSpPr txBox="1"/>
          <p:nvPr/>
        </p:nvSpPr>
        <p:spPr>
          <a:xfrm>
            <a:off x="236359" y="1456415"/>
            <a:ext cx="857157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Donazione di Costantino </a:t>
            </a:r>
            <a:r>
              <a:rPr lang="en-US" sz="1600" i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Constitutum Constantini  </a:t>
            </a:r>
            <a:r>
              <a:rPr lang="en-US" sz="160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Decretali Pseudo-isidori </a:t>
            </a:r>
            <a:r>
              <a:rPr lang="en-US" sz="1600" i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IX secolo</a:t>
            </a:r>
          </a:p>
          <a:p>
            <a:endParaRPr lang="en-US" b="1" i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600" b="1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Protocolli dei Savi di Sion </a:t>
            </a:r>
            <a:r>
              <a:rPr lang="az-Cyrl-AZ" sz="1600" b="0" i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Протоко́лы сио́нских мудрецо́в</a:t>
            </a:r>
            <a:r>
              <a:rPr lang="en-US" sz="1600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Polizia zarista  1903 </a:t>
            </a:r>
            <a:r>
              <a:rPr lang="en-US" sz="1600" b="0" i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(? 1864)</a:t>
            </a:r>
            <a:endParaRPr lang="it-IT" sz="160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1DF153-DFA2-F801-2E02-F7AE3E819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363323"/>
            <a:ext cx="2953022" cy="3658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EF9E7-CADB-32FF-683B-EB8A8A215ED9}"/>
              </a:ext>
            </a:extLst>
          </p:cNvPr>
          <p:cNvSpPr txBox="1"/>
          <p:nvPr/>
        </p:nvSpPr>
        <p:spPr>
          <a:xfrm>
            <a:off x="520262" y="2419423"/>
            <a:ext cx="57081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Nel 2016, circa il 50% degli americani di età compresa </a:t>
            </a:r>
          </a:p>
          <a:p>
            <a:r>
              <a:rPr lang="it-IT"/>
              <a:t>tra i 18 e i 29 anni utilizzava le piattaforme online come </a:t>
            </a:r>
          </a:p>
          <a:p>
            <a:r>
              <a:rPr lang="it-IT"/>
              <a:t>principale fonte di notizie, mentre il 27% guardava le notizie in televisione e il 5% leggeva i giornali stampati [Niklewicz 2017];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507989-AE8B-D10D-6476-2C3856660E72}"/>
              </a:ext>
            </a:extLst>
          </p:cNvPr>
          <p:cNvSpPr txBox="1"/>
          <p:nvPr/>
        </p:nvSpPr>
        <p:spPr>
          <a:xfrm>
            <a:off x="501360" y="4191570"/>
            <a:ext cx="54024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Ad agosto 2017, il 67% degli adulti statunitensi dichiara </a:t>
            </a:r>
          </a:p>
          <a:p>
            <a:r>
              <a:rPr lang="it-IT"/>
              <a:t>di averne almeno una parte notizie sui social media </a:t>
            </a:r>
          </a:p>
          <a:p>
            <a:r>
              <a:rPr lang="it-IT"/>
              <a:t>[Shearer e Gottfried 2017];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643A86D3-ED8E-3338-EBEB-242B118B6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71" y="5184002"/>
            <a:ext cx="6450523" cy="70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18069B0B-D070-FC85-30F0-2F64E3CB9B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2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0">
            <a:extLst>
              <a:ext uri="{FF2B5EF4-FFF2-40B4-BE49-F238E27FC236}">
                <a16:creationId xmlns:a16="http://schemas.microsoft.com/office/drawing/2014/main" id="{8C0402FA-B633-C9D7-84B1-3E7568AB7E8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08424" cy="400050"/>
            <a:chOff x="1771015" y="6496515"/>
            <a:chExt cx="6972369" cy="358141"/>
          </a:xfrm>
        </p:grpSpPr>
        <p:grpSp>
          <p:nvGrpSpPr>
            <p:cNvPr id="16" name="Group">
              <a:extLst>
                <a:ext uri="{FF2B5EF4-FFF2-40B4-BE49-F238E27FC236}">
                  <a16:creationId xmlns:a16="http://schemas.microsoft.com/office/drawing/2014/main" id="{AE6DB2A2-471B-7780-7B1B-FAAFD00999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72369" cy="358141"/>
              <a:chOff x="79335" y="43179"/>
              <a:chExt cx="6972367" cy="358141"/>
            </a:xfrm>
          </p:grpSpPr>
          <p:sp>
            <p:nvSpPr>
              <p:cNvPr id="19" name="www.guidocaldarelli.com">
                <a:extLst>
                  <a:ext uri="{FF2B5EF4-FFF2-40B4-BE49-F238E27FC236}">
                    <a16:creationId xmlns:a16="http://schemas.microsoft.com/office/drawing/2014/main" id="{C2C6F3C6-39C1-4668-D1A5-694853156B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20" name="@GuidoCaldarelli">
                <a:extLst>
                  <a:ext uri="{FF2B5EF4-FFF2-40B4-BE49-F238E27FC236}">
                    <a16:creationId xmlns:a16="http://schemas.microsoft.com/office/drawing/2014/main" id="{72C51622-37E9-0EA4-B936-E8140DA484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21" name="Guido.Caldarelli@unive.it">
                <a:extLst>
                  <a:ext uri="{FF2B5EF4-FFF2-40B4-BE49-F238E27FC236}">
                    <a16:creationId xmlns:a16="http://schemas.microsoft.com/office/drawing/2014/main" id="{74A80417-C0D9-117B-24A2-C267232F39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085839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17" name="Picture 2" descr="Twitter icon - Free download on Iconfinder">
              <a:extLst>
                <a:ext uri="{FF2B5EF4-FFF2-40B4-BE49-F238E27FC236}">
                  <a16:creationId xmlns:a16="http://schemas.microsoft.com/office/drawing/2014/main" id="{5D450C48-97D4-47F4-79CE-FEA86E998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6" descr="Emails mail message icon - Essential Rounded">
              <a:extLst>
                <a:ext uri="{FF2B5EF4-FFF2-40B4-BE49-F238E27FC236}">
                  <a16:creationId xmlns:a16="http://schemas.microsoft.com/office/drawing/2014/main" id="{7253CAF0-8F5A-6A9F-D47C-1B11F926B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6BC669E-0619-51A7-27C5-2909BAA4F3F8}"/>
              </a:ext>
            </a:extLst>
          </p:cNvPr>
          <p:cNvSpPr txBox="1"/>
          <p:nvPr/>
        </p:nvSpPr>
        <p:spPr>
          <a:xfrm flipH="1">
            <a:off x="6228344" y="2060848"/>
            <a:ext cx="1440000" cy="244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b="1">
                <a:latin typeface="+mn-lt"/>
              </a:rPr>
              <a:t>forza nuova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90ADBB-1794-CBAB-295C-F1C37682267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1311051"/>
            <a:ext cx="9144000" cy="4494213"/>
            <a:chOff x="235196" y="1243009"/>
            <a:chExt cx="11251214" cy="54726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1B05B87-9875-8396-F5B7-560F10D89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96" y="1243009"/>
              <a:ext cx="11251214" cy="5472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F4CEB42-D5B7-7516-AD9B-202F98CCB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62435" y="1420941"/>
              <a:ext cx="1884047" cy="712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IT" sz="1600">
                  <a:solidFill>
                    <a:schemeClr val="bg1"/>
                  </a:solidFill>
                  <a:latin typeface="Helvetica" pitchFamily="2" charset="0"/>
                </a:rPr>
                <a:t>Politoscope</a:t>
              </a:r>
            </a:p>
            <a:p>
              <a:pPr eaLnBrk="1" hangingPunct="1"/>
              <a:r>
                <a:rPr lang="en-US" altLang="en-IT" sz="1600">
                  <a:solidFill>
                    <a:schemeClr val="bg1"/>
                  </a:solidFill>
                  <a:latin typeface="Helvetica" pitchFamily="2" charset="0"/>
                </a:rPr>
                <a:t>D. Chavalarias</a:t>
              </a:r>
            </a:p>
          </p:txBody>
        </p:sp>
      </p:grpSp>
      <p:sp>
        <p:nvSpPr>
          <p:cNvPr id="6" name="TextBox 28">
            <a:extLst>
              <a:ext uri="{FF2B5EF4-FFF2-40B4-BE49-F238E27FC236}">
                <a16:creationId xmlns:a16="http://schemas.microsoft.com/office/drawing/2014/main" id="{55BBCEFC-321A-0F95-527A-C9B3327EC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118373"/>
            <a:ext cx="36188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Vedere la poliltica</a:t>
            </a:r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C47FB51-B830-1D4B-E4C0-FAD7A9CFB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BE7F4E4-FE19-CFD8-77DC-7A5D352C9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07" y="1428079"/>
            <a:ext cx="7131401" cy="4681834"/>
          </a:xfrm>
          <a:prstGeom prst="rect">
            <a:avLst/>
          </a:prstGeom>
        </p:spPr>
      </p:pic>
      <p:grpSp>
        <p:nvGrpSpPr>
          <p:cNvPr id="15" name="Group 20">
            <a:extLst>
              <a:ext uri="{FF2B5EF4-FFF2-40B4-BE49-F238E27FC236}">
                <a16:creationId xmlns:a16="http://schemas.microsoft.com/office/drawing/2014/main" id="{8C0402FA-B633-C9D7-84B1-3E7568AB7E81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16" name="Group">
              <a:extLst>
                <a:ext uri="{FF2B5EF4-FFF2-40B4-BE49-F238E27FC236}">
                  <a16:creationId xmlns:a16="http://schemas.microsoft.com/office/drawing/2014/main" id="{AE6DB2A2-471B-7780-7B1B-FAAFD00999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19" name="www.guidocaldarelli.com">
                <a:extLst>
                  <a:ext uri="{FF2B5EF4-FFF2-40B4-BE49-F238E27FC236}">
                    <a16:creationId xmlns:a16="http://schemas.microsoft.com/office/drawing/2014/main" id="{C2C6F3C6-39C1-4668-D1A5-694853156B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20" name="@GuidoCaldarelli">
                <a:extLst>
                  <a:ext uri="{FF2B5EF4-FFF2-40B4-BE49-F238E27FC236}">
                    <a16:creationId xmlns:a16="http://schemas.microsoft.com/office/drawing/2014/main" id="{72C51622-37E9-0EA4-B936-E8140DA484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21" name="Guido.Caldarelli@unive.it">
                <a:extLst>
                  <a:ext uri="{FF2B5EF4-FFF2-40B4-BE49-F238E27FC236}">
                    <a16:creationId xmlns:a16="http://schemas.microsoft.com/office/drawing/2014/main" id="{74A80417-C0D9-117B-24A2-C267232F39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17" name="Picture 2" descr="Twitter icon - Free download on Iconfinder">
              <a:extLst>
                <a:ext uri="{FF2B5EF4-FFF2-40B4-BE49-F238E27FC236}">
                  <a16:creationId xmlns:a16="http://schemas.microsoft.com/office/drawing/2014/main" id="{5D450C48-97D4-47F4-79CE-FEA86E998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6" descr="Emails mail message icon - Essential Rounded">
              <a:extLst>
                <a:ext uri="{FF2B5EF4-FFF2-40B4-BE49-F238E27FC236}">
                  <a16:creationId xmlns:a16="http://schemas.microsoft.com/office/drawing/2014/main" id="{7253CAF0-8F5A-6A9F-D47C-1B11F926B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6BC669E-0619-51A7-27C5-2909BAA4F3F8}"/>
              </a:ext>
            </a:extLst>
          </p:cNvPr>
          <p:cNvSpPr txBox="1"/>
          <p:nvPr/>
        </p:nvSpPr>
        <p:spPr>
          <a:xfrm flipH="1">
            <a:off x="6228344" y="2060848"/>
            <a:ext cx="1367992" cy="252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1400" b="1">
                <a:solidFill>
                  <a:schemeClr val="accent1"/>
                </a:solidFill>
                <a:latin typeface="+mn-lt"/>
              </a:rPr>
              <a:t>alt right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0B3AC9EA-6183-15A9-CA90-B18F4139D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118373"/>
            <a:ext cx="36188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Vedere la poliltica</a:t>
            </a: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A048D6D-DCF8-AD95-F65B-BF88FA2EA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6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236"/>
            <a:ext cx="9144000" cy="46635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68FEBB3A-DA58-357C-5C6A-B9C7EC22EBF7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BE19D33B-80CB-92DF-E014-1156464AFE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832D97A7-379A-60E7-3E67-48ED2A1B33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8ABCAB68-4B49-44AC-7392-04872B0565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42999A6C-C0E6-6F4E-77FC-ED7F14E4C2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74982ED7-2508-3EA4-5464-4BA05B2947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7B0744B4-66EA-A1E5-D882-0186C673B3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6">
            <a:extLst>
              <a:ext uri="{FF2B5EF4-FFF2-40B4-BE49-F238E27FC236}">
                <a16:creationId xmlns:a16="http://schemas.microsoft.com/office/drawing/2014/main" id="{54F53B63-D0AA-CF8C-4415-4A264D601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90109"/>
            <a:ext cx="3330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Twitter &amp; COVID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F4395F6-6706-1271-82DB-C8765C013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6CB09-03AE-8F2C-5859-ECCD84EB3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>
            <a:extLst>
              <a:ext uri="{FF2B5EF4-FFF2-40B4-BE49-F238E27FC236}">
                <a16:creationId xmlns:a16="http://schemas.microsoft.com/office/drawing/2014/main" id="{DD38E13F-831B-F488-7EAD-5558FF6A6732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65DCE115-4E08-8DE7-0CD7-543D0A1978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333694DF-3DF0-F181-A28B-55C452587F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73EDC6D3-8341-B7AB-DECC-251E55099E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196D59A5-8AAD-8544-523C-67DB17E419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0FE5FD3E-18D1-7B6A-8AA2-C2CCB5B93E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FCD26CA6-8E0D-BFCD-07AA-3981A92BF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6">
            <a:extLst>
              <a:ext uri="{FF2B5EF4-FFF2-40B4-BE49-F238E27FC236}">
                <a16:creationId xmlns:a16="http://schemas.microsoft.com/office/drawing/2014/main" id="{31719C4B-2B96-E108-1355-DC8559D46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90109"/>
            <a:ext cx="3296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Long Data e Reti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FCAB25B-C6A8-A8B9-1C4A-EA0E4C514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  <p:pic>
        <p:nvPicPr>
          <p:cNvPr id="10" name="Picture 9" descr="Foto">
            <a:extLst>
              <a:ext uri="{FF2B5EF4-FFF2-40B4-BE49-F238E27FC236}">
                <a16:creationId xmlns:a16="http://schemas.microsoft.com/office/drawing/2014/main" id="{C075663A-C1C4-B78F-F517-4A43A140F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45" y="3079596"/>
            <a:ext cx="4244763" cy="307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Foto">
            <a:extLst>
              <a:ext uri="{FF2B5EF4-FFF2-40B4-BE49-F238E27FC236}">
                <a16:creationId xmlns:a16="http://schemas.microsoft.com/office/drawing/2014/main" id="{4837F944-3232-03D5-18FC-7ABCD8AEF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3967373" cy="237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E62652-628E-2C4F-CEF2-660812F789F7}"/>
              </a:ext>
            </a:extLst>
          </p:cNvPr>
          <p:cNvSpPr txBox="1"/>
          <p:nvPr/>
        </p:nvSpPr>
        <p:spPr>
          <a:xfrm>
            <a:off x="7161" y="1465650"/>
            <a:ext cx="8941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Venezia e il suo archivio di stato ASVe rappresentano il luogo ideale per avviare lo sviluppo di un nuovo standard per l'esplorazione e la comprensione di dati di lunga durata, grazie alla sua posizione unica, alla profondità e alla lunghezza dei suoi dati e alla qualità della loro conservazione. (80 Km)</a:t>
            </a:r>
          </a:p>
        </p:txBody>
      </p:sp>
    </p:spTree>
    <p:extLst>
      <p:ext uri="{BB962C8B-B14F-4D97-AF65-F5344CB8AC3E}">
        <p14:creationId xmlns:p14="http://schemas.microsoft.com/office/powerpoint/2010/main" val="24781440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1539F-BE0A-7DDB-A2D5-1510DED9E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>
            <a:extLst>
              <a:ext uri="{FF2B5EF4-FFF2-40B4-BE49-F238E27FC236}">
                <a16:creationId xmlns:a16="http://schemas.microsoft.com/office/drawing/2014/main" id="{FDE26F5F-6A44-ACCB-6B4C-8CD9D6FC1060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16570954-015B-E770-BCF6-073B82504C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757E5328-F3EC-FBC8-CA56-8A43E9C7B7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4C753EE3-110C-AE9A-B0A3-3F8423C7B9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A2A400C3-C24D-5390-D3F8-A71B91DE28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5E255CD4-53CF-F61F-F5A8-07859CE11C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C4A500B6-B70E-88C7-EA70-61B8E174D2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6">
            <a:extLst>
              <a:ext uri="{FF2B5EF4-FFF2-40B4-BE49-F238E27FC236}">
                <a16:creationId xmlns:a16="http://schemas.microsoft.com/office/drawing/2014/main" id="{688657A1-B9F8-E165-8B50-95E136455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90109"/>
            <a:ext cx="34736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Venice Long Data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9CC470B-2EB7-19C4-2F0C-C070421B3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A6E30D-6874-4282-1F16-6EED20F2F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4" y="1602952"/>
            <a:ext cx="5785253" cy="36985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5E5302-BE3C-69EF-D159-8E384FD433AD}"/>
              </a:ext>
            </a:extLst>
          </p:cNvPr>
          <p:cNvSpPr txBox="1"/>
          <p:nvPr/>
        </p:nvSpPr>
        <p:spPr>
          <a:xfrm>
            <a:off x="5940152" y="4286993"/>
            <a:ext cx="25024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>
              <a:latin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i="0" u="none" strike="noStrike">
                <a:effectLst/>
                <a:latin typeface="Source Sans Pro" panose="020B0503030403020204" pitchFamily="34" charset="0"/>
              </a:rPr>
              <a:t>Misti (ner),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i="0" u="none" strike="noStrike">
                <a:solidFill>
                  <a:srgbClr val="FF0000"/>
                </a:solidFill>
                <a:effectLst/>
                <a:latin typeface="Source Sans Pro" panose="020B0503030403020204" pitchFamily="34" charset="0"/>
              </a:rPr>
              <a:t>Secreti (rossi),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i="0" u="none" strike="noStrike">
                <a:solidFill>
                  <a:srgbClr val="00B050"/>
                </a:solidFill>
                <a:effectLst/>
                <a:latin typeface="Source Sans Pro" panose="020B0503030403020204" pitchFamily="34" charset="0"/>
              </a:rPr>
              <a:t>Terra (verdi)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i="0" u="none" strike="noStrike">
                <a:solidFill>
                  <a:srgbClr val="0432FF"/>
                </a:solidFill>
                <a:effectLst/>
                <a:latin typeface="Source Sans Pro" panose="020B0503030403020204" pitchFamily="34" charset="0"/>
              </a:rPr>
              <a:t>Mar (blu). </a:t>
            </a:r>
            <a:endParaRPr lang="it-IT" sz="2400" b="1">
              <a:solidFill>
                <a:srgbClr val="0432FF"/>
              </a:solidFill>
              <a:latin typeface="Source Sans Pro" panose="020B05030304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395069-DA17-3D27-9C14-801FCA951280}"/>
              </a:ext>
            </a:extLst>
          </p:cNvPr>
          <p:cNvSpPr txBox="1"/>
          <p:nvPr/>
        </p:nvSpPr>
        <p:spPr>
          <a:xfrm>
            <a:off x="6192625" y="1892906"/>
            <a:ext cx="25024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Numero di carte (ovvero pergamene a doppia facciata) in ciascun registro (unità archivistica) della serie Senato-Deliberazioni tra il 1332 e il 1503.</a:t>
            </a:r>
          </a:p>
          <a:p>
            <a:r>
              <a:rPr lang="it-IT"/>
              <a:t>Il codice colore indica la sottoserie:</a:t>
            </a:r>
          </a:p>
        </p:txBody>
      </p:sp>
    </p:spTree>
    <p:extLst>
      <p:ext uri="{BB962C8B-B14F-4D97-AF65-F5344CB8AC3E}">
        <p14:creationId xmlns:p14="http://schemas.microsoft.com/office/powerpoint/2010/main" val="3320967275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A59B4-118A-BE2A-822A-CDEC770C6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>
            <a:extLst>
              <a:ext uri="{FF2B5EF4-FFF2-40B4-BE49-F238E27FC236}">
                <a16:creationId xmlns:a16="http://schemas.microsoft.com/office/drawing/2014/main" id="{CCD7F2F4-9518-BA34-E68C-AE9DA56BDEE2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C4F8BBE6-B1A2-F394-A1E7-964B9C4696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7F8E8BDF-4F0B-F8BD-CDDB-CF83D870A9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771F50C9-1E95-5A19-C515-2951B07476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3B3BC91A-AF73-60D1-7545-C513527B2D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5163F65F-69B3-6EF0-CD14-AE28273C5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41BA0117-A351-D854-45B5-D71BEDDE6D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6">
            <a:extLst>
              <a:ext uri="{FF2B5EF4-FFF2-40B4-BE49-F238E27FC236}">
                <a16:creationId xmlns:a16="http://schemas.microsoft.com/office/drawing/2014/main" id="{0DD5C07E-CE63-AD61-C0F9-4F95F8B67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90109"/>
            <a:ext cx="34736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Venice Long Data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788E19C6-559C-F48A-1797-CF94CBE8D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ECA90C-01A8-119F-B721-FC507117E8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964" y="1268760"/>
            <a:ext cx="2901196" cy="39541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8FE6CF-408C-994A-4077-2F152E3556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659" y="1191468"/>
            <a:ext cx="3113341" cy="41087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28A652-483B-B033-A111-35793C2E0F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04" y="1268760"/>
            <a:ext cx="2692139" cy="365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6263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EACEE-8A43-E2EF-8AAA-9E3FAECDA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>
            <a:extLst>
              <a:ext uri="{FF2B5EF4-FFF2-40B4-BE49-F238E27FC236}">
                <a16:creationId xmlns:a16="http://schemas.microsoft.com/office/drawing/2014/main" id="{00C963AF-F5DD-74DF-9092-0E6C3DEFB548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A2A25102-89C2-31BD-A495-C6F3EB3E32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E41960F2-754A-2172-BFF4-B5D9C32FB0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97A3843C-B8F0-5808-DD1D-A4050B3C9F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AA4E968D-8429-39C7-B893-B503A030D7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77F7260E-4A59-36BC-36AD-81459CD8ED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23B28477-8B87-C4C7-C5EA-94FB5D65F4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6">
            <a:extLst>
              <a:ext uri="{FF2B5EF4-FFF2-40B4-BE49-F238E27FC236}">
                <a16:creationId xmlns:a16="http://schemas.microsoft.com/office/drawing/2014/main" id="{BE82AF8F-8948-EB2C-8764-13F43EBC1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90109"/>
            <a:ext cx="34736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Venice Long Data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5CE65A2-0669-BF92-0EF4-580F5DEBA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24FBFB-5CA5-2EF0-BCAE-8DC860DAF3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43" y="1654035"/>
            <a:ext cx="5403305" cy="35499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60BFA4-D6DB-F2C5-FEC7-CAC1E5807FE9}"/>
              </a:ext>
            </a:extLst>
          </p:cNvPr>
          <p:cNvSpPr txBox="1"/>
          <p:nvPr/>
        </p:nvSpPr>
        <p:spPr>
          <a:xfrm>
            <a:off x="6755121" y="1720839"/>
            <a:ext cx="20626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>
                <a:latin typeface="Source Sans Pro" panose="020B0503030403020204" pitchFamily="34" charset="0"/>
              </a:rPr>
              <a:t>Tutta questa informazione può essere rappresentata con degli ipergrafi che connettono</a:t>
            </a:r>
          </a:p>
          <a:p>
            <a:r>
              <a:rPr lang="it-IT" sz="2400">
                <a:solidFill>
                  <a:srgbClr val="FF0000"/>
                </a:solidFill>
                <a:latin typeface="Source Sans Pro" panose="020B0503030403020204" pitchFamily="34" charset="0"/>
              </a:rPr>
              <a:t>Persone </a:t>
            </a:r>
            <a:r>
              <a:rPr lang="it-IT" sz="2400">
                <a:solidFill>
                  <a:srgbClr val="FF0000"/>
                </a:solidFill>
                <a:latin typeface="Symbol" pitchFamily="2" charset="2"/>
              </a:rPr>
              <a:t>▲</a:t>
            </a:r>
            <a:endParaRPr lang="it-IT" sz="2400">
              <a:solidFill>
                <a:srgbClr val="FF0000"/>
              </a:solidFill>
              <a:latin typeface="Source Sans Pro" panose="020B0503030403020204" pitchFamily="34" charset="0"/>
            </a:endParaRPr>
          </a:p>
          <a:p>
            <a:r>
              <a:rPr lang="it-IT" sz="2400">
                <a:solidFill>
                  <a:srgbClr val="0000FF"/>
                </a:solidFill>
                <a:latin typeface="Source Sans Pro" panose="020B0503030403020204" pitchFamily="34" charset="0"/>
              </a:rPr>
              <a:t>Eventi  </a:t>
            </a:r>
          </a:p>
          <a:p>
            <a:r>
              <a:rPr lang="it-IT" sz="2400">
                <a:solidFill>
                  <a:srgbClr val="01AB00"/>
                </a:solidFill>
                <a:latin typeface="Source Sans Pro" panose="020B0503030403020204" pitchFamily="34" charset="0"/>
              </a:rPr>
              <a:t>Luoghi </a:t>
            </a:r>
            <a:r>
              <a:rPr lang="it-IT">
                <a:solidFill>
                  <a:srgbClr val="01AB00"/>
                </a:solidFill>
                <a:latin typeface="Symbol" pitchFamily="2" charset="2"/>
              </a:rPr>
              <a:t>🟩</a:t>
            </a:r>
            <a:endParaRPr lang="it-IT" sz="2400">
              <a:solidFill>
                <a:srgbClr val="01AB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BBBEC6-CC78-2B86-8023-7D056D163947}"/>
              </a:ext>
            </a:extLst>
          </p:cNvPr>
          <p:cNvSpPr/>
          <p:nvPr/>
        </p:nvSpPr>
        <p:spPr>
          <a:xfrm rot="16394097">
            <a:off x="7833375" y="4734825"/>
            <a:ext cx="205253" cy="196661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8705600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13F05-79CC-68CC-281F-2718124FD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>
            <a:extLst>
              <a:ext uri="{FF2B5EF4-FFF2-40B4-BE49-F238E27FC236}">
                <a16:creationId xmlns:a16="http://schemas.microsoft.com/office/drawing/2014/main" id="{1196E815-2721-BD44-9245-6814555B9B4C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" name="Group">
              <a:extLst>
                <a:ext uri="{FF2B5EF4-FFF2-40B4-BE49-F238E27FC236}">
                  <a16:creationId xmlns:a16="http://schemas.microsoft.com/office/drawing/2014/main" id="{1D074E36-FDBF-6583-4334-4AD18A3F0D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6" name="www.guidocaldarelli.com">
                <a:extLst>
                  <a:ext uri="{FF2B5EF4-FFF2-40B4-BE49-F238E27FC236}">
                    <a16:creationId xmlns:a16="http://schemas.microsoft.com/office/drawing/2014/main" id="{32470792-D29A-29F5-BA16-9F541EB940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7" name="@GuidoCaldarelli">
                <a:extLst>
                  <a:ext uri="{FF2B5EF4-FFF2-40B4-BE49-F238E27FC236}">
                    <a16:creationId xmlns:a16="http://schemas.microsoft.com/office/drawing/2014/main" id="{EED2F343-36BD-8507-FB1F-EC86C862C6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8" name="Guido.Caldarelli@unive.it">
                <a:extLst>
                  <a:ext uri="{FF2B5EF4-FFF2-40B4-BE49-F238E27FC236}">
                    <a16:creationId xmlns:a16="http://schemas.microsoft.com/office/drawing/2014/main" id="{2F7F60B9-9099-7A4D-9B48-249015659F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4" name="Picture 2" descr="Twitter icon - Free download on Iconfinder">
              <a:extLst>
                <a:ext uri="{FF2B5EF4-FFF2-40B4-BE49-F238E27FC236}">
                  <a16:creationId xmlns:a16="http://schemas.microsoft.com/office/drawing/2014/main" id="{EFF531FB-C064-7942-AD94-376689A50E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Emails mail message icon - Essential Rounded">
              <a:extLst>
                <a:ext uri="{FF2B5EF4-FFF2-40B4-BE49-F238E27FC236}">
                  <a16:creationId xmlns:a16="http://schemas.microsoft.com/office/drawing/2014/main" id="{9FB16BC5-58AC-7AC3-F86E-3B1F1593CB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6">
            <a:extLst>
              <a:ext uri="{FF2B5EF4-FFF2-40B4-BE49-F238E27FC236}">
                <a16:creationId xmlns:a16="http://schemas.microsoft.com/office/drawing/2014/main" id="{93C8FBE1-FE7F-14D6-567B-AF249EB73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907" y="46831"/>
            <a:ext cx="2212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Pestilenze </a:t>
            </a: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F7BB678-8961-31AB-22B9-B9416856A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745B4D-5693-2F4D-9DDB-4B05FC5CB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64" y="1628800"/>
            <a:ext cx="8864040" cy="380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3318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6">
            <a:extLst>
              <a:ext uri="{FF2B5EF4-FFF2-40B4-BE49-F238E27FC236}">
                <a16:creationId xmlns:a16="http://schemas.microsoft.com/office/drawing/2014/main" id="{6DB965D7-0DBC-CE95-0703-A33ABBDF6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5935" y="119063"/>
            <a:ext cx="23665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T" altLang="en-IT" sz="3600" b="1">
                <a:solidFill>
                  <a:schemeClr val="tx2"/>
                </a:solidFill>
              </a:rPr>
              <a:t>Bibliografia</a:t>
            </a:r>
          </a:p>
        </p:txBody>
      </p:sp>
      <p:grpSp>
        <p:nvGrpSpPr>
          <p:cNvPr id="35842" name="Group 13">
            <a:extLst>
              <a:ext uri="{FF2B5EF4-FFF2-40B4-BE49-F238E27FC236}">
                <a16:creationId xmlns:a16="http://schemas.microsoft.com/office/drawing/2014/main" id="{8A7D58FD-D9FF-D5DC-C248-5E227C32B30E}"/>
              </a:ext>
            </a:extLst>
          </p:cNvPr>
          <p:cNvGrpSpPr>
            <a:grpSpLocks/>
          </p:cNvGrpSpPr>
          <p:nvPr/>
        </p:nvGrpSpPr>
        <p:grpSpPr bwMode="auto">
          <a:xfrm>
            <a:off x="1773238" y="6457950"/>
            <a:ext cx="7132470" cy="400050"/>
            <a:chOff x="1771015" y="6496515"/>
            <a:chExt cx="6995954" cy="358141"/>
          </a:xfrm>
        </p:grpSpPr>
        <p:grpSp>
          <p:nvGrpSpPr>
            <p:cNvPr id="35856" name="Group">
              <a:extLst>
                <a:ext uri="{FF2B5EF4-FFF2-40B4-BE49-F238E27FC236}">
                  <a16:creationId xmlns:a16="http://schemas.microsoft.com/office/drawing/2014/main" id="{58141BA7-20E0-D202-7392-D6EF43A3C1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1015" y="6496515"/>
              <a:ext cx="6995954" cy="358141"/>
              <a:chOff x="79335" y="43179"/>
              <a:chExt cx="6995952" cy="358141"/>
            </a:xfrm>
          </p:grpSpPr>
          <p:sp>
            <p:nvSpPr>
              <p:cNvPr id="35859" name="www.guidocaldarelli.com">
                <a:extLst>
                  <a:ext uri="{FF2B5EF4-FFF2-40B4-BE49-F238E27FC236}">
                    <a16:creationId xmlns:a16="http://schemas.microsoft.com/office/drawing/2014/main" id="{ABAA3A99-C592-75F7-272A-2D7D68C619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335" y="43179"/>
                <a:ext cx="2321859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www.guidocaldarelli.com</a:t>
                </a:r>
              </a:p>
            </p:txBody>
          </p:sp>
          <p:sp>
            <p:nvSpPr>
              <p:cNvPr id="35860" name="@GuidoCaldarelli">
                <a:extLst>
                  <a:ext uri="{FF2B5EF4-FFF2-40B4-BE49-F238E27FC236}">
                    <a16:creationId xmlns:a16="http://schemas.microsoft.com/office/drawing/2014/main" id="{7E4C0DF2-C268-D9AA-76CA-6882F4DF41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2218" y="43179"/>
                <a:ext cx="1637053" cy="35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@GuidoCaldarelli</a:t>
                </a:r>
              </a:p>
            </p:txBody>
          </p:sp>
          <p:sp>
            <p:nvSpPr>
              <p:cNvPr id="35861" name="Guido.Caldarelli@unive.it">
                <a:extLst>
                  <a:ext uri="{FF2B5EF4-FFF2-40B4-BE49-F238E27FC236}">
                    <a16:creationId xmlns:a16="http://schemas.microsoft.com/office/drawing/2014/main" id="{3B3F06B6-C964-F596-AFE4-DF51BBC50B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5863" y="43179"/>
                <a:ext cx="2109424" cy="316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none" lIns="45719" tIns="45719" rIns="45719" bIns="45719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T" altLang="en-IT" sz="1700">
                    <a:solidFill>
                      <a:srgbClr val="CC0000"/>
                    </a:solidFill>
                  </a:rPr>
                  <a:t>Guido.Caldarelli@cnr.it</a:t>
                </a:r>
              </a:p>
            </p:txBody>
          </p:sp>
        </p:grpSp>
        <p:pic>
          <p:nvPicPr>
            <p:cNvPr id="35857" name="Picture 2" descr="Twitter icon - Free download on Iconfinder">
              <a:extLst>
                <a:ext uri="{FF2B5EF4-FFF2-40B4-BE49-F238E27FC236}">
                  <a16:creationId xmlns:a16="http://schemas.microsoft.com/office/drawing/2014/main" id="{27BEF9BC-E6C8-3228-9CD0-3CFF120F1E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4120" y="6496515"/>
              <a:ext cx="318192" cy="31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8" name="Picture 6" descr="Emails mail message icon - Essential Rounded">
              <a:extLst>
                <a:ext uri="{FF2B5EF4-FFF2-40B4-BE49-F238E27FC236}">
                  <a16:creationId xmlns:a16="http://schemas.microsoft.com/office/drawing/2014/main" id="{9049A901-3F7F-07AE-F88B-B7FCC06DC0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1201" y="6518364"/>
              <a:ext cx="296344" cy="296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207579E-3FB2-B05C-3FF7-C8C402D2C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56" y="1340768"/>
            <a:ext cx="1093451" cy="158417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61AB24-8D72-124D-6BAB-D82A8EE73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03" y="1332819"/>
            <a:ext cx="106741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DB5317-10C9-C327-ACD3-07991795E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4" y="1332819"/>
            <a:ext cx="1100341" cy="1576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71414F-AD6D-BE2E-47BB-9282DDE63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381" y="1321499"/>
            <a:ext cx="1100341" cy="1576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6826EA-B488-A1B6-FB2C-EACC44786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92" y="3397231"/>
            <a:ext cx="1045920" cy="150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5335FC-4863-D957-7428-B1AC2D681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923" y="3345661"/>
            <a:ext cx="1067420" cy="155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052AE7D-A892-D5E8-3347-E1847F35929F}"/>
              </a:ext>
            </a:extLst>
          </p:cNvPr>
          <p:cNvSpPr/>
          <p:nvPr/>
        </p:nvSpPr>
        <p:spPr>
          <a:xfrm>
            <a:off x="4995664" y="1268532"/>
            <a:ext cx="44783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600" i="1">
                <a:solidFill>
                  <a:srgbClr val="444455"/>
                </a:solidFill>
                <a:latin typeface="Source Sans Pro" panose="020B0503030403020204" pitchFamily="34" charset="0"/>
              </a:rPr>
              <a:t>Nature Cities </a:t>
            </a:r>
            <a:r>
              <a:rPr lang="en-GB" sz="1600" b="1">
                <a:solidFill>
                  <a:srgbClr val="444455"/>
                </a:solidFill>
                <a:latin typeface="Source Sans Pro" panose="020B0503030403020204" pitchFamily="34" charset="0"/>
              </a:rPr>
              <a:t>2 </a:t>
            </a:r>
            <a:r>
              <a:rPr lang="en-GB" sz="1600">
                <a:solidFill>
                  <a:srgbClr val="444455"/>
                </a:solidFill>
                <a:latin typeface="Source Sans Pro" panose="020B0503030403020204" pitchFamily="34" charset="0"/>
              </a:rPr>
              <a:t>127-134 (2025)</a:t>
            </a:r>
          </a:p>
          <a:p>
            <a:pPr>
              <a:defRPr/>
            </a:pPr>
            <a:r>
              <a:rPr lang="en-GB" sz="1600" i="1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npj Digital medicine</a:t>
            </a:r>
            <a:r>
              <a:rPr lang="en-GB" sz="1600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GB" sz="1600" b="1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8</a:t>
            </a:r>
            <a:r>
              <a:rPr lang="en-GB" sz="1600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, 37 (2025).</a:t>
            </a:r>
          </a:p>
          <a:p>
            <a:pPr>
              <a:defRPr/>
            </a:pPr>
            <a:r>
              <a:rPr lang="en-GB" sz="1600" i="1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Nature Cities </a:t>
            </a:r>
            <a:r>
              <a:rPr lang="en-GB" sz="1600" b="1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1 </a:t>
            </a:r>
            <a:r>
              <a:rPr lang="en-GB" sz="1600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286-294 (2024)</a:t>
            </a:r>
          </a:p>
          <a:p>
            <a:pPr>
              <a:defRPr/>
            </a:pPr>
            <a:r>
              <a:rPr lang="en-GB" sz="1600" i="1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Nature Computational Science </a:t>
            </a:r>
            <a:r>
              <a:rPr lang="en-GB" sz="1600" b="1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3</a:t>
            </a:r>
            <a:r>
              <a:rPr lang="en-GB" sz="1600" u="none" strike="noStrike">
                <a:solidFill>
                  <a:srgbClr val="444455"/>
                </a:solidFill>
                <a:effectLst/>
                <a:latin typeface="Source Sans Pro" panose="020B0503030403020204" pitchFamily="34" charset="0"/>
              </a:rPr>
              <a:t>, 374–381 (2023). </a:t>
            </a:r>
            <a:endParaRPr lang="en-US" sz="1600" dirty="0">
              <a:latin typeface="Source Sans Pro" panose="020B0503030403020204" pitchFamily="34" charset="0"/>
              <a:cs typeface="Helvetica"/>
            </a:endParaRP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Nature Physics </a:t>
            </a:r>
            <a:r>
              <a:rPr lang="en-US" sz="1600" b="1" dirty="0">
                <a:latin typeface="Source Sans Pro" panose="020B0503030403020204" pitchFamily="34" charset="0"/>
                <a:cs typeface="Helvetica"/>
              </a:rPr>
              <a:t>19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 445-450 (2023).</a:t>
            </a: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Nature Physics Reviews </a:t>
            </a:r>
            <a:r>
              <a:rPr lang="en-US" sz="1600" b="1" dirty="0">
                <a:latin typeface="Source Sans Pro" panose="020B0503030403020204" pitchFamily="34" charset="0"/>
                <a:cs typeface="Helvetica"/>
              </a:rPr>
              <a:t>3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,  490 (2021) </a:t>
            </a: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PNAS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 </a:t>
            </a:r>
            <a:r>
              <a:rPr lang="en-GB" sz="1600" b="1" dirty="0">
                <a:latin typeface="Source Sans Pro" panose="020B0503030403020204" pitchFamily="34" charset="0"/>
              </a:rPr>
              <a:t>118</a:t>
            </a:r>
            <a:r>
              <a:rPr lang="en-GB" sz="1600" dirty="0">
                <a:latin typeface="Source Sans Pro" panose="020B0503030403020204" pitchFamily="34" charset="0"/>
              </a:rPr>
              <a:t>,  e2013825118 (2021)</a:t>
            </a:r>
            <a:endParaRPr lang="en-US" sz="1600" dirty="0">
              <a:latin typeface="Source Sans Pro" panose="020B0503030403020204" pitchFamily="34" charset="0"/>
              <a:cs typeface="Helvetica"/>
            </a:endParaRP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Nature Physics Reviews </a:t>
            </a:r>
            <a:r>
              <a:rPr lang="en-US" sz="1600" b="1" dirty="0">
                <a:latin typeface="Source Sans Pro" panose="020B0503030403020204" pitchFamily="34" charset="0"/>
                <a:cs typeface="Helvetica"/>
              </a:rPr>
              <a:t>1,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 52-70 (2019)</a:t>
            </a: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Physics Reports </a:t>
            </a:r>
            <a:r>
              <a:rPr lang="is-IS" sz="1600" b="1" dirty="0">
                <a:latin typeface="Source Sans Pro" panose="020B0503030403020204" pitchFamily="34" charset="0"/>
                <a:cs typeface="Helvetica"/>
              </a:rPr>
              <a:t>757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, 1-47 (2018)</a:t>
            </a:r>
          </a:p>
          <a:p>
            <a:pPr>
              <a:defRPr/>
            </a:pPr>
            <a:r>
              <a:rPr lang="is-IS" sz="1600" i="1" dirty="0">
                <a:latin typeface="Source Sans Pro" panose="020B0503030403020204" pitchFamily="34" charset="0"/>
                <a:cs typeface="Helvetica"/>
              </a:rPr>
              <a:t>PNAS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 </a:t>
            </a:r>
            <a:r>
              <a:rPr lang="is-IS" sz="1600" b="1" dirty="0">
                <a:latin typeface="Source Sans Pro" panose="020B0503030403020204" pitchFamily="34" charset="0"/>
                <a:cs typeface="Helvetica"/>
              </a:rPr>
              <a:t>115 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6548-6553 (2018)</a:t>
            </a:r>
          </a:p>
          <a:p>
            <a:pPr>
              <a:defRPr/>
            </a:pPr>
            <a:r>
              <a:rPr lang="is-IS" sz="1600" i="1" dirty="0">
                <a:latin typeface="Source Sans Pro" panose="020B0503030403020204" pitchFamily="34" charset="0"/>
                <a:cs typeface="Helvetica"/>
              </a:rPr>
              <a:t>Nature Physics </a:t>
            </a:r>
            <a:r>
              <a:rPr lang="is-IS" sz="1600" b="1" dirty="0">
                <a:latin typeface="Source Sans Pro" panose="020B0503030403020204" pitchFamily="34" charset="0"/>
                <a:cs typeface="Helvetica"/>
              </a:rPr>
              <a:t>14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 870 (2018)</a:t>
            </a:r>
          </a:p>
          <a:p>
            <a:pPr>
              <a:defRPr/>
            </a:pPr>
            <a:r>
              <a:rPr lang="is-IS" sz="1600" i="1" dirty="0">
                <a:latin typeface="Source Sans Pro" panose="020B0503030403020204" pitchFamily="34" charset="0"/>
                <a:cs typeface="Helvetica"/>
              </a:rPr>
              <a:t>PNAS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 </a:t>
            </a:r>
            <a:r>
              <a:rPr lang="is-IS" sz="1600" b="1" dirty="0">
                <a:latin typeface="Source Sans Pro" panose="020B0503030403020204" pitchFamily="34" charset="0"/>
                <a:cs typeface="Helvetica"/>
              </a:rPr>
              <a:t>114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, 3035-3039 (2017)</a:t>
            </a: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Nature Communications </a:t>
            </a:r>
            <a:r>
              <a:rPr lang="en-US" sz="1600" b="1" dirty="0">
                <a:latin typeface="Source Sans Pro" panose="020B0503030403020204" pitchFamily="34" charset="0"/>
                <a:cs typeface="Helvetica"/>
              </a:rPr>
              <a:t>8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, 14416 (2017)</a:t>
            </a:r>
          </a:p>
          <a:p>
            <a:pPr>
              <a:defRPr/>
            </a:pPr>
            <a:r>
              <a:rPr lang="is-IS" sz="1600" i="1" dirty="0">
                <a:latin typeface="Source Sans Pro" panose="020B0503030403020204" pitchFamily="34" charset="0"/>
                <a:cs typeface="Helvetica"/>
              </a:rPr>
              <a:t>PNAS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 </a:t>
            </a:r>
            <a:r>
              <a:rPr lang="is-IS" sz="1600" b="1" dirty="0">
                <a:latin typeface="Source Sans Pro" panose="020B0503030403020204" pitchFamily="34" charset="0"/>
                <a:cs typeface="Helvetica"/>
              </a:rPr>
              <a:t>113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 10031-10035 (2016)</a:t>
            </a:r>
          </a:p>
          <a:p>
            <a:pPr>
              <a:defRPr/>
            </a:pPr>
            <a:r>
              <a:rPr lang="is-IS" sz="1600" i="1" dirty="0">
                <a:latin typeface="Source Sans Pro" panose="020B0503030403020204" pitchFamily="34" charset="0"/>
                <a:cs typeface="Helvetica"/>
              </a:rPr>
              <a:t>PNAS</a:t>
            </a:r>
            <a:r>
              <a:rPr lang="is-IS" sz="1600" b="1" i="1" dirty="0">
                <a:latin typeface="Source Sans Pro" panose="020B0503030403020204" pitchFamily="34" charset="0"/>
                <a:cs typeface="Helvetica"/>
              </a:rPr>
              <a:t> </a:t>
            </a:r>
            <a:r>
              <a:rPr lang="is-IS" sz="1600" b="1" dirty="0">
                <a:latin typeface="Source Sans Pro" panose="020B0503030403020204" pitchFamily="34" charset="0"/>
                <a:cs typeface="Helvetica"/>
              </a:rPr>
              <a:t>113 </a:t>
            </a:r>
            <a:r>
              <a:rPr lang="is-IS" sz="1600" dirty="0">
                <a:latin typeface="Source Sans Pro" panose="020B0503030403020204" pitchFamily="34" charset="0"/>
                <a:cs typeface="Helvetica"/>
              </a:rPr>
              <a:t>554-559 (2016)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 </a:t>
            </a: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Nature Communications</a:t>
            </a:r>
            <a:r>
              <a:rPr lang="en-US" sz="1600" b="1" i="1" dirty="0">
                <a:latin typeface="Source Sans Pro" panose="020B0503030403020204" pitchFamily="34" charset="0"/>
                <a:cs typeface="Helvetica"/>
              </a:rPr>
              <a:t> </a:t>
            </a:r>
            <a:r>
              <a:rPr lang="en-US" sz="1600" b="1" dirty="0">
                <a:latin typeface="Source Sans Pro" panose="020B0503030403020204" pitchFamily="34" charset="0"/>
                <a:cs typeface="Helvetica"/>
              </a:rPr>
              <a:t>6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, 8627 (2015)</a:t>
            </a: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Nature Physics </a:t>
            </a:r>
            <a:r>
              <a:rPr lang="en-US" sz="1600" b="1" dirty="0">
                <a:latin typeface="Source Sans Pro" panose="020B0503030403020204" pitchFamily="34" charset="0"/>
                <a:cs typeface="Helvetica"/>
              </a:rPr>
              <a:t>9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, 125 (2013)</a:t>
            </a:r>
          </a:p>
          <a:p>
            <a:pPr>
              <a:defRPr/>
            </a:pPr>
            <a:r>
              <a:rPr lang="en-US" sz="1600" i="1" dirty="0">
                <a:latin typeface="Source Sans Pro" panose="020B0503030403020204" pitchFamily="34" charset="0"/>
                <a:cs typeface="Helvetica"/>
              </a:rPr>
              <a:t>Nature Physics </a:t>
            </a:r>
            <a:r>
              <a:rPr lang="en-US" sz="1600" b="1" dirty="0">
                <a:latin typeface="Source Sans Pro" panose="020B0503030403020204" pitchFamily="34" charset="0"/>
                <a:cs typeface="Helvetica"/>
              </a:rPr>
              <a:t>9</a:t>
            </a:r>
            <a:r>
              <a:rPr lang="en-US" sz="1600" dirty="0">
                <a:latin typeface="Source Sans Pro" panose="020B0503030403020204" pitchFamily="34" charset="0"/>
                <a:cs typeface="Helvetica"/>
              </a:rPr>
              <a:t>, 123 (2013)</a:t>
            </a:r>
          </a:p>
        </p:txBody>
      </p:sp>
      <p:pic>
        <p:nvPicPr>
          <p:cNvPr id="11" name="Picture 22" descr="page1image11140752">
            <a:extLst>
              <a:ext uri="{FF2B5EF4-FFF2-40B4-BE49-F238E27FC236}">
                <a16:creationId xmlns:a16="http://schemas.microsoft.com/office/drawing/2014/main" id="{1EB55358-52DA-92A4-06F4-F5B1D763D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232" y="3345661"/>
            <a:ext cx="1067909" cy="157622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F22971F-614A-E874-03FC-82A14B858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083" y="3313454"/>
            <a:ext cx="1097223" cy="157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C0769AC-8FA7-A1D5-BD20-5B07EBBFB3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528" y="5880514"/>
            <a:ext cx="4227413" cy="6909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cafoscari">
      <a:dk1>
        <a:sysClr val="windowText" lastClr="000000"/>
      </a:dk1>
      <a:lt1>
        <a:sysClr val="window" lastClr="FFFFFF"/>
      </a:lt1>
      <a:dk2>
        <a:srgbClr val="C51E53"/>
      </a:dk2>
      <a:lt2>
        <a:srgbClr val="F2F2F2"/>
      </a:lt2>
      <a:accent1>
        <a:srgbClr val="366092"/>
      </a:accent1>
      <a:accent2>
        <a:srgbClr val="FF0000"/>
      </a:accent2>
      <a:accent3>
        <a:srgbClr val="609737"/>
      </a:accent3>
      <a:accent4>
        <a:srgbClr val="800080"/>
      </a:accent4>
      <a:accent5>
        <a:srgbClr val="B7DDE8"/>
      </a:accent5>
      <a:accent6>
        <a:srgbClr val="FFC000"/>
      </a:accent6>
      <a:hlink>
        <a:srgbClr val="000000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</TotalTime>
  <Words>1598</Words>
  <Application>Microsoft Macintosh PowerPoint</Application>
  <PresentationFormat>On-screen Show (4:3)</PresentationFormat>
  <Paragraphs>282</Paragraphs>
  <Slides>40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Calibri</vt:lpstr>
      <vt:lpstr>Helvetica</vt:lpstr>
      <vt:lpstr>Source Sans Pro</vt:lpstr>
      <vt:lpstr>Symbol</vt:lpstr>
      <vt:lpstr>Tahoma</vt:lpstr>
      <vt:lpstr>Tema di Office</vt:lpstr>
      <vt:lpstr>Personalizza struttura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CALDARELLI Guido</cp:lastModifiedBy>
  <cp:revision>72</cp:revision>
  <dcterms:created xsi:type="dcterms:W3CDTF">2016-05-09T14:14:20Z</dcterms:created>
  <dcterms:modified xsi:type="dcterms:W3CDTF">2025-10-31T22:08:34Z</dcterms:modified>
</cp:coreProperties>
</file>